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0" r:id="rId1"/>
    <p:sldMasterId id="2147483804" r:id="rId2"/>
    <p:sldMasterId id="2147483791" r:id="rId3"/>
    <p:sldMasterId id="2147483779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59" r:id="rId7"/>
    <p:sldId id="258" r:id="rId8"/>
    <p:sldId id="260" r:id="rId9"/>
    <p:sldId id="261" r:id="rId10"/>
    <p:sldId id="267" r:id="rId11"/>
    <p:sldId id="262" r:id="rId12"/>
    <p:sldId id="266" r:id="rId13"/>
    <p:sldId id="263" r:id="rId14"/>
    <p:sldId id="264" r:id="rId15"/>
    <p:sldId id="265" r:id="rId16"/>
    <p:sldId id="268" r:id="rId17"/>
    <p:sldId id="269" r:id="rId18"/>
    <p:sldId id="270" r:id="rId19"/>
    <p:sldId id="271" r:id="rId2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BC04212-A88D-4D4B-8B8F-E5D4755F82CC}">
          <p14:sldIdLst>
            <p14:sldId id="256"/>
            <p14:sldId id="257"/>
            <p14:sldId id="259"/>
            <p14:sldId id="258"/>
            <p14:sldId id="260"/>
            <p14:sldId id="261"/>
            <p14:sldId id="267"/>
            <p14:sldId id="262"/>
            <p14:sldId id="266"/>
            <p14:sldId id="263"/>
            <p14:sldId id="264"/>
            <p14:sldId id="265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 Pison" initials="SP" lastIdx="1" clrIdx="0">
    <p:extLst/>
  </p:cmAuthor>
  <p:cmAuthor id="2" name="Miorini Beatrice" initials="MB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FF"/>
    <a:srgbClr val="F5B071"/>
    <a:srgbClr val="FFCC66"/>
    <a:srgbClr val="FF0000"/>
    <a:srgbClr val="E1D1D1"/>
    <a:srgbClr val="FFCC99"/>
    <a:srgbClr val="FFEEE5"/>
    <a:srgbClr val="FFD3BD"/>
    <a:srgbClr val="4F8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3979" autoAdjust="0"/>
  </p:normalViewPr>
  <p:slideViewPr>
    <p:cSldViewPr snapToGrid="0" snapToObjects="1">
      <p:cViewPr varScale="1">
        <p:scale>
          <a:sx n="69" d="100"/>
          <a:sy n="69" d="100"/>
        </p:scale>
        <p:origin x="122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76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D7441-F64B-4617-8AE5-FFA757B2BD08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it-IT"/>
        </a:p>
      </dgm:t>
    </dgm:pt>
    <dgm:pt modelId="{81C5C131-DAB7-47C9-A259-41D661B64860}">
      <dgm:prSet phldrT="[Testo]" custT="1"/>
      <dgm:spPr/>
      <dgm:t>
        <a:bodyPr/>
        <a:lstStyle/>
        <a:p>
          <a:r>
            <a:rPr lang="it-IT" sz="1600" b="1" dirty="0" smtClean="0">
              <a:latin typeface="DecimaWE Rg" panose="02000000000000000000" pitchFamily="2" charset="0"/>
            </a:rPr>
            <a:t>Controllo</a:t>
          </a:r>
          <a:r>
            <a:rPr lang="it-IT" sz="1600" dirty="0" smtClean="0">
              <a:latin typeface="DecimaWE Rg" panose="02000000000000000000" pitchFamily="2" charset="0"/>
            </a:rPr>
            <a:t> dei fattori di </a:t>
          </a:r>
          <a:r>
            <a:rPr lang="it-IT" sz="1600" b="0" dirty="0" smtClean="0">
              <a:latin typeface="DecimaWE Rg" panose="02000000000000000000" pitchFamily="2" charset="0"/>
            </a:rPr>
            <a:t>pressione</a:t>
          </a:r>
          <a:endParaRPr lang="it-IT" sz="1600" b="0" dirty="0">
            <a:latin typeface="DecimaWE Rg" panose="02000000000000000000" pitchFamily="2" charset="0"/>
          </a:endParaRPr>
        </a:p>
      </dgm:t>
    </dgm:pt>
    <dgm:pt modelId="{DE9B0F5F-9627-43F7-AC4D-62E066E9C010}" type="parTrans" cxnId="{6768E65D-3D4E-483C-93F4-6EB3215D56D8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9900816E-28EA-4531-AA6C-0476897E6BB7}" type="sibTrans" cxnId="{6768E65D-3D4E-483C-93F4-6EB3215D56D8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3693784E-6B32-402D-946C-315A0D466D4B}">
      <dgm:prSet phldrT="[Testo]" custT="1"/>
      <dgm:spPr/>
      <dgm:t>
        <a:bodyPr/>
        <a:lstStyle/>
        <a:p>
          <a:r>
            <a:rPr lang="it-IT" sz="1600" b="1" dirty="0" smtClean="0">
              <a:latin typeface="DecimaWE Rg" panose="02000000000000000000" pitchFamily="2" charset="0"/>
            </a:rPr>
            <a:t>Conoscenza</a:t>
          </a:r>
          <a:r>
            <a:rPr lang="it-IT" sz="1600" dirty="0" smtClean="0">
              <a:latin typeface="DecimaWE Rg" panose="02000000000000000000" pitchFamily="2" charset="0"/>
            </a:rPr>
            <a:t> dello </a:t>
          </a:r>
          <a:r>
            <a:rPr lang="it-IT" sz="1600" b="0" dirty="0" smtClean="0">
              <a:latin typeface="DecimaWE Rg" panose="02000000000000000000" pitchFamily="2" charset="0"/>
            </a:rPr>
            <a:t>stato</a:t>
          </a:r>
          <a:r>
            <a:rPr lang="it-IT" sz="1600" dirty="0" smtClean="0">
              <a:latin typeface="DecimaWE Rg" panose="02000000000000000000" pitchFamily="2" charset="0"/>
            </a:rPr>
            <a:t> dell’ambiente</a:t>
          </a:r>
          <a:endParaRPr lang="it-IT" sz="1600" dirty="0">
            <a:latin typeface="DecimaWE Rg" panose="02000000000000000000" pitchFamily="2" charset="0"/>
          </a:endParaRPr>
        </a:p>
      </dgm:t>
    </dgm:pt>
    <dgm:pt modelId="{D9E39CF3-180A-4984-A44C-23160CE4DD95}" type="parTrans" cxnId="{1ABDFD1C-8C3B-4FF6-9DA8-0030D156050F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3156E678-A454-4D31-9589-502962A08398}" type="sibTrans" cxnId="{1ABDFD1C-8C3B-4FF6-9DA8-0030D156050F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EE1EF469-8802-477C-A3B8-104BCE68C49B}">
      <dgm:prSet phldrT="[Testo]" custT="1"/>
      <dgm:spPr/>
      <dgm:t>
        <a:bodyPr/>
        <a:lstStyle/>
        <a:p>
          <a:r>
            <a:rPr lang="it-IT" sz="1600" b="1" dirty="0" smtClean="0">
              <a:latin typeface="DecimaWE Rg" panose="02000000000000000000" pitchFamily="2" charset="0"/>
            </a:rPr>
            <a:t>Sviluppo delle conoscenze, Informazione e Comunicazione</a:t>
          </a:r>
          <a:r>
            <a:rPr lang="it-IT" sz="1600" dirty="0" smtClean="0">
              <a:latin typeface="DecimaWE Rg" panose="02000000000000000000" pitchFamily="2" charset="0"/>
            </a:rPr>
            <a:t> ambientale</a:t>
          </a:r>
          <a:endParaRPr lang="it-IT" sz="1600" dirty="0">
            <a:latin typeface="DecimaWE Rg" panose="02000000000000000000" pitchFamily="2" charset="0"/>
          </a:endParaRPr>
        </a:p>
      </dgm:t>
    </dgm:pt>
    <dgm:pt modelId="{38B44A37-6EE1-4EAE-A7D0-C783DEC1FFEA}" type="parTrans" cxnId="{292EACBC-E78E-4F79-8F3B-CB04004AC283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B32376FC-FF51-4892-9991-F41891AA844C}" type="sibTrans" cxnId="{292EACBC-E78E-4F79-8F3B-CB04004AC283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BE62B7CF-FD5E-4FA8-9A53-8A94DCBBD5DA}">
      <dgm:prSet phldrT="[Testo]" custT="1"/>
      <dgm:spPr/>
      <dgm:t>
        <a:bodyPr/>
        <a:lstStyle/>
        <a:p>
          <a:r>
            <a:rPr lang="it-IT" sz="1600" b="1" dirty="0" smtClean="0">
              <a:latin typeface="DecimaWE Rg" panose="02000000000000000000" pitchFamily="2" charset="0"/>
            </a:rPr>
            <a:t>Supporto tecnico scientifico </a:t>
          </a:r>
          <a:r>
            <a:rPr lang="it-IT" sz="1600" dirty="0" smtClean="0">
              <a:latin typeface="DecimaWE Rg" panose="02000000000000000000" pitchFamily="2" charset="0"/>
            </a:rPr>
            <a:t>alle decisioni pubbliche</a:t>
          </a:r>
          <a:endParaRPr lang="it-IT" sz="1600" dirty="0">
            <a:latin typeface="DecimaWE Rg" panose="02000000000000000000" pitchFamily="2" charset="0"/>
          </a:endParaRPr>
        </a:p>
      </dgm:t>
    </dgm:pt>
    <dgm:pt modelId="{016BEA46-979B-4CEC-9B11-52C5EEB94DD4}" type="parTrans" cxnId="{41F9F3CA-8FC7-475E-A11A-FE83FCB83FC3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A11EB3AC-EB1C-45AE-B24B-29CC9548853A}" type="sibTrans" cxnId="{41F9F3CA-8FC7-475E-A11A-FE83FCB83FC3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69200154-6398-417A-A50F-8FC0C639E229}">
      <dgm:prSet phldrT="[Testo]" custT="1"/>
      <dgm:spPr/>
      <dgm:t>
        <a:bodyPr/>
        <a:lstStyle/>
        <a:p>
          <a:r>
            <a:rPr lang="it-IT" sz="1600" b="1" dirty="0" smtClean="0">
              <a:latin typeface="DecimaWE Rg" panose="02000000000000000000" pitchFamily="2" charset="0"/>
            </a:rPr>
            <a:t>Supporto analitico </a:t>
          </a:r>
          <a:r>
            <a:rPr lang="it-IT" sz="1600" dirty="0" smtClean="0">
              <a:latin typeface="DecimaWE Rg" panose="02000000000000000000" pitchFamily="2" charset="0"/>
            </a:rPr>
            <a:t>a livello regionale e nazionale </a:t>
          </a:r>
          <a:r>
            <a:rPr lang="it-IT" sz="1600" b="1" dirty="0" smtClean="0">
              <a:latin typeface="DecimaWE Rg" panose="02000000000000000000" pitchFamily="2" charset="0"/>
            </a:rPr>
            <a:t>in campo ambientale</a:t>
          </a:r>
          <a:endParaRPr lang="it-IT" sz="1600" b="1" dirty="0">
            <a:latin typeface="DecimaWE Rg" panose="02000000000000000000" pitchFamily="2" charset="0"/>
          </a:endParaRPr>
        </a:p>
      </dgm:t>
    </dgm:pt>
    <dgm:pt modelId="{4D723605-D7AF-46D4-932E-2735A72FF90C}" type="parTrans" cxnId="{B54E0895-38EC-4AE0-BF43-EC0D76A980E1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9452C0F4-A2AF-49E6-B307-2C3AC1AE0C04}" type="sibTrans" cxnId="{B54E0895-38EC-4AE0-BF43-EC0D76A980E1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C800C744-0997-410F-89E5-885DF8A0BA70}" type="pres">
      <dgm:prSet presAssocID="{AA3D7441-F64B-4617-8AE5-FFA757B2BD0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944E1CE8-D7A3-49BA-B167-ACD6A0EBB9E8}" type="pres">
      <dgm:prSet presAssocID="{AA3D7441-F64B-4617-8AE5-FFA757B2BD08}" presName="Name1" presStyleCnt="0"/>
      <dgm:spPr/>
      <dgm:t>
        <a:bodyPr/>
        <a:lstStyle/>
        <a:p>
          <a:endParaRPr lang="it-IT"/>
        </a:p>
      </dgm:t>
    </dgm:pt>
    <dgm:pt modelId="{7FBB0AD6-78E8-40D3-B528-6F5382C728E8}" type="pres">
      <dgm:prSet presAssocID="{AA3D7441-F64B-4617-8AE5-FFA757B2BD08}" presName="cycle" presStyleCnt="0"/>
      <dgm:spPr/>
      <dgm:t>
        <a:bodyPr/>
        <a:lstStyle/>
        <a:p>
          <a:endParaRPr lang="it-IT"/>
        </a:p>
      </dgm:t>
    </dgm:pt>
    <dgm:pt modelId="{271D9982-90D4-4D3F-9DA7-C8488EDB6208}" type="pres">
      <dgm:prSet presAssocID="{AA3D7441-F64B-4617-8AE5-FFA757B2BD08}" presName="srcNode" presStyleLbl="node1" presStyleIdx="0" presStyleCnt="5"/>
      <dgm:spPr/>
      <dgm:t>
        <a:bodyPr/>
        <a:lstStyle/>
        <a:p>
          <a:endParaRPr lang="it-IT"/>
        </a:p>
      </dgm:t>
    </dgm:pt>
    <dgm:pt modelId="{490DFE94-ECB4-4A58-A6B1-E521EBEAC111}" type="pres">
      <dgm:prSet presAssocID="{AA3D7441-F64B-4617-8AE5-FFA757B2BD08}" presName="conn" presStyleLbl="parChTrans1D2" presStyleIdx="0" presStyleCnt="1"/>
      <dgm:spPr/>
      <dgm:t>
        <a:bodyPr/>
        <a:lstStyle/>
        <a:p>
          <a:endParaRPr lang="it-IT"/>
        </a:p>
      </dgm:t>
    </dgm:pt>
    <dgm:pt modelId="{2AD2D925-5CCE-4D02-9983-C38A507942DF}" type="pres">
      <dgm:prSet presAssocID="{AA3D7441-F64B-4617-8AE5-FFA757B2BD08}" presName="extraNode" presStyleLbl="node1" presStyleIdx="0" presStyleCnt="5"/>
      <dgm:spPr/>
      <dgm:t>
        <a:bodyPr/>
        <a:lstStyle/>
        <a:p>
          <a:endParaRPr lang="it-IT"/>
        </a:p>
      </dgm:t>
    </dgm:pt>
    <dgm:pt modelId="{FC65522F-964C-4A4A-8212-C3107550AF34}" type="pres">
      <dgm:prSet presAssocID="{AA3D7441-F64B-4617-8AE5-FFA757B2BD08}" presName="dstNode" presStyleLbl="node1" presStyleIdx="0" presStyleCnt="5"/>
      <dgm:spPr/>
      <dgm:t>
        <a:bodyPr/>
        <a:lstStyle/>
        <a:p>
          <a:endParaRPr lang="it-IT"/>
        </a:p>
      </dgm:t>
    </dgm:pt>
    <dgm:pt modelId="{F3C43441-3EB1-4954-A974-32547105E246}" type="pres">
      <dgm:prSet presAssocID="{81C5C131-DAB7-47C9-A259-41D661B6486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4F59C8-2ECD-41EF-B1E1-B20C8DF7F653}" type="pres">
      <dgm:prSet presAssocID="{81C5C131-DAB7-47C9-A259-41D661B64860}" presName="accent_1" presStyleCnt="0"/>
      <dgm:spPr/>
      <dgm:t>
        <a:bodyPr/>
        <a:lstStyle/>
        <a:p>
          <a:endParaRPr lang="it-IT"/>
        </a:p>
      </dgm:t>
    </dgm:pt>
    <dgm:pt modelId="{91EEBDC1-E1B7-41F2-AF00-E2298D2AA027}" type="pres">
      <dgm:prSet presAssocID="{81C5C131-DAB7-47C9-A259-41D661B64860}" presName="accentRepeatNode" presStyleLbl="solidFgAcc1" presStyleIdx="0" presStyleCnt="5"/>
      <dgm:spPr/>
      <dgm:t>
        <a:bodyPr/>
        <a:lstStyle/>
        <a:p>
          <a:endParaRPr lang="it-IT"/>
        </a:p>
      </dgm:t>
    </dgm:pt>
    <dgm:pt modelId="{E52AE4E8-152B-4FB4-BDB1-C2D56736E5F5}" type="pres">
      <dgm:prSet presAssocID="{3693784E-6B32-402D-946C-315A0D466D4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DD8940-1BB4-424E-99D7-14ECB56F2684}" type="pres">
      <dgm:prSet presAssocID="{3693784E-6B32-402D-946C-315A0D466D4B}" presName="accent_2" presStyleCnt="0"/>
      <dgm:spPr/>
      <dgm:t>
        <a:bodyPr/>
        <a:lstStyle/>
        <a:p>
          <a:endParaRPr lang="it-IT"/>
        </a:p>
      </dgm:t>
    </dgm:pt>
    <dgm:pt modelId="{76AD4127-7091-4867-8016-DF42C1743F00}" type="pres">
      <dgm:prSet presAssocID="{3693784E-6B32-402D-946C-315A0D466D4B}" presName="accentRepeatNode" presStyleLbl="solidFgAcc1" presStyleIdx="1" presStyleCnt="5"/>
      <dgm:spPr/>
      <dgm:t>
        <a:bodyPr/>
        <a:lstStyle/>
        <a:p>
          <a:endParaRPr lang="it-IT"/>
        </a:p>
      </dgm:t>
    </dgm:pt>
    <dgm:pt modelId="{AD933A98-8D0B-440B-9A0E-792CAEC38C22}" type="pres">
      <dgm:prSet presAssocID="{69200154-6398-417A-A50F-8FC0C639E22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95E8AD-871B-446B-9344-091FF985E914}" type="pres">
      <dgm:prSet presAssocID="{69200154-6398-417A-A50F-8FC0C639E229}" presName="accent_3" presStyleCnt="0"/>
      <dgm:spPr/>
      <dgm:t>
        <a:bodyPr/>
        <a:lstStyle/>
        <a:p>
          <a:endParaRPr lang="it-IT"/>
        </a:p>
      </dgm:t>
    </dgm:pt>
    <dgm:pt modelId="{0A19FE8E-75C7-4E6C-AC68-070C0D5CC08C}" type="pres">
      <dgm:prSet presAssocID="{69200154-6398-417A-A50F-8FC0C639E229}" presName="accentRepeatNode" presStyleLbl="solidFgAcc1" presStyleIdx="2" presStyleCnt="5"/>
      <dgm:spPr/>
      <dgm:t>
        <a:bodyPr/>
        <a:lstStyle/>
        <a:p>
          <a:endParaRPr lang="it-IT"/>
        </a:p>
      </dgm:t>
    </dgm:pt>
    <dgm:pt modelId="{8CDC3EF7-AD74-4854-88BE-6AE7E1DC2A88}" type="pres">
      <dgm:prSet presAssocID="{EE1EF469-8802-477C-A3B8-104BCE68C49B}" presName="text_4" presStyleLbl="node1" presStyleIdx="3" presStyleCnt="5" custScaleY="13516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830E3F-08B8-4E08-9E70-CDBFBFD5B23B}" type="pres">
      <dgm:prSet presAssocID="{EE1EF469-8802-477C-A3B8-104BCE68C49B}" presName="accent_4" presStyleCnt="0"/>
      <dgm:spPr/>
      <dgm:t>
        <a:bodyPr/>
        <a:lstStyle/>
        <a:p>
          <a:endParaRPr lang="it-IT"/>
        </a:p>
      </dgm:t>
    </dgm:pt>
    <dgm:pt modelId="{A35BFB2A-67DE-45A0-BA81-E79D502F3BA4}" type="pres">
      <dgm:prSet presAssocID="{EE1EF469-8802-477C-A3B8-104BCE68C49B}" presName="accentRepeatNode" presStyleLbl="solidFgAcc1" presStyleIdx="3" presStyleCnt="5"/>
      <dgm:spPr/>
      <dgm:t>
        <a:bodyPr/>
        <a:lstStyle/>
        <a:p>
          <a:endParaRPr lang="it-IT"/>
        </a:p>
      </dgm:t>
    </dgm:pt>
    <dgm:pt modelId="{79B8D53B-3D14-429B-B2E5-D013E627B307}" type="pres">
      <dgm:prSet presAssocID="{BE62B7CF-FD5E-4FA8-9A53-8A94DCBBD5D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376480-8476-44C6-B2B7-1166B7A65231}" type="pres">
      <dgm:prSet presAssocID="{BE62B7CF-FD5E-4FA8-9A53-8A94DCBBD5DA}" presName="accent_5" presStyleCnt="0"/>
      <dgm:spPr/>
      <dgm:t>
        <a:bodyPr/>
        <a:lstStyle/>
        <a:p>
          <a:endParaRPr lang="it-IT"/>
        </a:p>
      </dgm:t>
    </dgm:pt>
    <dgm:pt modelId="{5A998138-19ED-4F79-B022-25DA000BD746}" type="pres">
      <dgm:prSet presAssocID="{BE62B7CF-FD5E-4FA8-9A53-8A94DCBBD5DA}" presName="accentRepeatNode" presStyleLbl="solidFgAcc1" presStyleIdx="4" presStyleCnt="5"/>
      <dgm:spPr/>
      <dgm:t>
        <a:bodyPr/>
        <a:lstStyle/>
        <a:p>
          <a:endParaRPr lang="it-IT"/>
        </a:p>
      </dgm:t>
    </dgm:pt>
  </dgm:ptLst>
  <dgm:cxnLst>
    <dgm:cxn modelId="{DA3A1B1A-C5F0-43D5-86BE-8FC64D7F7740}" type="presOf" srcId="{EE1EF469-8802-477C-A3B8-104BCE68C49B}" destId="{8CDC3EF7-AD74-4854-88BE-6AE7E1DC2A88}" srcOrd="0" destOrd="0" presId="urn:microsoft.com/office/officeart/2008/layout/VerticalCurvedList"/>
    <dgm:cxn modelId="{41F9F3CA-8FC7-475E-A11A-FE83FCB83FC3}" srcId="{AA3D7441-F64B-4617-8AE5-FFA757B2BD08}" destId="{BE62B7CF-FD5E-4FA8-9A53-8A94DCBBD5DA}" srcOrd="4" destOrd="0" parTransId="{016BEA46-979B-4CEC-9B11-52C5EEB94DD4}" sibTransId="{A11EB3AC-EB1C-45AE-B24B-29CC9548853A}"/>
    <dgm:cxn modelId="{B54E0895-38EC-4AE0-BF43-EC0D76A980E1}" srcId="{AA3D7441-F64B-4617-8AE5-FFA757B2BD08}" destId="{69200154-6398-417A-A50F-8FC0C639E229}" srcOrd="2" destOrd="0" parTransId="{4D723605-D7AF-46D4-932E-2735A72FF90C}" sibTransId="{9452C0F4-A2AF-49E6-B307-2C3AC1AE0C04}"/>
    <dgm:cxn modelId="{8FA5CE66-3BAB-4230-BF50-2A3896B1F1AC}" type="presOf" srcId="{69200154-6398-417A-A50F-8FC0C639E229}" destId="{AD933A98-8D0B-440B-9A0E-792CAEC38C22}" srcOrd="0" destOrd="0" presId="urn:microsoft.com/office/officeart/2008/layout/VerticalCurvedList"/>
    <dgm:cxn modelId="{E52852D3-A1DA-4EF8-A2A8-8458BAC26F69}" type="presOf" srcId="{AA3D7441-F64B-4617-8AE5-FFA757B2BD08}" destId="{C800C744-0997-410F-89E5-885DF8A0BA70}" srcOrd="0" destOrd="0" presId="urn:microsoft.com/office/officeart/2008/layout/VerticalCurvedList"/>
    <dgm:cxn modelId="{452EAB17-4960-4664-AD93-D39B32B04CB2}" type="presOf" srcId="{BE62B7CF-FD5E-4FA8-9A53-8A94DCBBD5DA}" destId="{79B8D53B-3D14-429B-B2E5-D013E627B307}" srcOrd="0" destOrd="0" presId="urn:microsoft.com/office/officeart/2008/layout/VerticalCurvedList"/>
    <dgm:cxn modelId="{292EACBC-E78E-4F79-8F3B-CB04004AC283}" srcId="{AA3D7441-F64B-4617-8AE5-FFA757B2BD08}" destId="{EE1EF469-8802-477C-A3B8-104BCE68C49B}" srcOrd="3" destOrd="0" parTransId="{38B44A37-6EE1-4EAE-A7D0-C783DEC1FFEA}" sibTransId="{B32376FC-FF51-4892-9991-F41891AA844C}"/>
    <dgm:cxn modelId="{5B7A9A05-A9D8-4303-8221-4C155788FC02}" type="presOf" srcId="{9900816E-28EA-4531-AA6C-0476897E6BB7}" destId="{490DFE94-ECB4-4A58-A6B1-E521EBEAC111}" srcOrd="0" destOrd="0" presId="urn:microsoft.com/office/officeart/2008/layout/VerticalCurvedList"/>
    <dgm:cxn modelId="{C04F29CF-E9C4-4680-9FC8-C0FF51E29AEB}" type="presOf" srcId="{3693784E-6B32-402D-946C-315A0D466D4B}" destId="{E52AE4E8-152B-4FB4-BDB1-C2D56736E5F5}" srcOrd="0" destOrd="0" presId="urn:microsoft.com/office/officeart/2008/layout/VerticalCurvedList"/>
    <dgm:cxn modelId="{1ABDFD1C-8C3B-4FF6-9DA8-0030D156050F}" srcId="{AA3D7441-F64B-4617-8AE5-FFA757B2BD08}" destId="{3693784E-6B32-402D-946C-315A0D466D4B}" srcOrd="1" destOrd="0" parTransId="{D9E39CF3-180A-4984-A44C-23160CE4DD95}" sibTransId="{3156E678-A454-4D31-9589-502962A08398}"/>
    <dgm:cxn modelId="{A2F2265E-4D2B-46FA-A7E8-7049CACCE4FF}" type="presOf" srcId="{81C5C131-DAB7-47C9-A259-41D661B64860}" destId="{F3C43441-3EB1-4954-A974-32547105E246}" srcOrd="0" destOrd="0" presId="urn:microsoft.com/office/officeart/2008/layout/VerticalCurvedList"/>
    <dgm:cxn modelId="{6768E65D-3D4E-483C-93F4-6EB3215D56D8}" srcId="{AA3D7441-F64B-4617-8AE5-FFA757B2BD08}" destId="{81C5C131-DAB7-47C9-A259-41D661B64860}" srcOrd="0" destOrd="0" parTransId="{DE9B0F5F-9627-43F7-AC4D-62E066E9C010}" sibTransId="{9900816E-28EA-4531-AA6C-0476897E6BB7}"/>
    <dgm:cxn modelId="{9D1EC96B-24DB-4DDA-B7E3-FF5F1D209356}" type="presParOf" srcId="{C800C744-0997-410F-89E5-885DF8A0BA70}" destId="{944E1CE8-D7A3-49BA-B167-ACD6A0EBB9E8}" srcOrd="0" destOrd="0" presId="urn:microsoft.com/office/officeart/2008/layout/VerticalCurvedList"/>
    <dgm:cxn modelId="{C125BA4B-46E3-4830-B326-D6CF695CF00F}" type="presParOf" srcId="{944E1CE8-D7A3-49BA-B167-ACD6A0EBB9E8}" destId="{7FBB0AD6-78E8-40D3-B528-6F5382C728E8}" srcOrd="0" destOrd="0" presId="urn:microsoft.com/office/officeart/2008/layout/VerticalCurvedList"/>
    <dgm:cxn modelId="{3AFDB9F3-52EF-4B2C-BF15-F0B85EF03966}" type="presParOf" srcId="{7FBB0AD6-78E8-40D3-B528-6F5382C728E8}" destId="{271D9982-90D4-4D3F-9DA7-C8488EDB6208}" srcOrd="0" destOrd="0" presId="urn:microsoft.com/office/officeart/2008/layout/VerticalCurvedList"/>
    <dgm:cxn modelId="{5DA1AB14-5C8D-4A4C-BFF1-26F79806BD1C}" type="presParOf" srcId="{7FBB0AD6-78E8-40D3-B528-6F5382C728E8}" destId="{490DFE94-ECB4-4A58-A6B1-E521EBEAC111}" srcOrd="1" destOrd="0" presId="urn:microsoft.com/office/officeart/2008/layout/VerticalCurvedList"/>
    <dgm:cxn modelId="{FE13B824-70AD-4D0B-9E47-E89DE86283B0}" type="presParOf" srcId="{7FBB0AD6-78E8-40D3-B528-6F5382C728E8}" destId="{2AD2D925-5CCE-4D02-9983-C38A507942DF}" srcOrd="2" destOrd="0" presId="urn:microsoft.com/office/officeart/2008/layout/VerticalCurvedList"/>
    <dgm:cxn modelId="{C52F5C36-AC79-4ACC-9C2B-5ECB3AF93F19}" type="presParOf" srcId="{7FBB0AD6-78E8-40D3-B528-6F5382C728E8}" destId="{FC65522F-964C-4A4A-8212-C3107550AF34}" srcOrd="3" destOrd="0" presId="urn:microsoft.com/office/officeart/2008/layout/VerticalCurvedList"/>
    <dgm:cxn modelId="{9A7ACA1E-DAFE-418E-8121-D466916CF975}" type="presParOf" srcId="{944E1CE8-D7A3-49BA-B167-ACD6A0EBB9E8}" destId="{F3C43441-3EB1-4954-A974-32547105E246}" srcOrd="1" destOrd="0" presId="urn:microsoft.com/office/officeart/2008/layout/VerticalCurvedList"/>
    <dgm:cxn modelId="{CDCAE9F0-93B3-480C-8EFF-39BB89A453DF}" type="presParOf" srcId="{944E1CE8-D7A3-49BA-B167-ACD6A0EBB9E8}" destId="{B54F59C8-2ECD-41EF-B1E1-B20C8DF7F653}" srcOrd="2" destOrd="0" presId="urn:microsoft.com/office/officeart/2008/layout/VerticalCurvedList"/>
    <dgm:cxn modelId="{C35B2346-74CF-4868-9961-CEA0A4619319}" type="presParOf" srcId="{B54F59C8-2ECD-41EF-B1E1-B20C8DF7F653}" destId="{91EEBDC1-E1B7-41F2-AF00-E2298D2AA027}" srcOrd="0" destOrd="0" presId="urn:microsoft.com/office/officeart/2008/layout/VerticalCurvedList"/>
    <dgm:cxn modelId="{6C7B57BB-A1AE-40C7-9C63-0917100B90ED}" type="presParOf" srcId="{944E1CE8-D7A3-49BA-B167-ACD6A0EBB9E8}" destId="{E52AE4E8-152B-4FB4-BDB1-C2D56736E5F5}" srcOrd="3" destOrd="0" presId="urn:microsoft.com/office/officeart/2008/layout/VerticalCurvedList"/>
    <dgm:cxn modelId="{9611EAED-CEE9-4AB7-B681-B513A77BD95D}" type="presParOf" srcId="{944E1CE8-D7A3-49BA-B167-ACD6A0EBB9E8}" destId="{4ADD8940-1BB4-424E-99D7-14ECB56F2684}" srcOrd="4" destOrd="0" presId="urn:microsoft.com/office/officeart/2008/layout/VerticalCurvedList"/>
    <dgm:cxn modelId="{1FE982BA-5564-4A7A-8E4D-1699FB807603}" type="presParOf" srcId="{4ADD8940-1BB4-424E-99D7-14ECB56F2684}" destId="{76AD4127-7091-4867-8016-DF42C1743F00}" srcOrd="0" destOrd="0" presId="urn:microsoft.com/office/officeart/2008/layout/VerticalCurvedList"/>
    <dgm:cxn modelId="{86E18828-9960-48A6-902B-C695915DFB37}" type="presParOf" srcId="{944E1CE8-D7A3-49BA-B167-ACD6A0EBB9E8}" destId="{AD933A98-8D0B-440B-9A0E-792CAEC38C22}" srcOrd="5" destOrd="0" presId="urn:microsoft.com/office/officeart/2008/layout/VerticalCurvedList"/>
    <dgm:cxn modelId="{5C23EF71-8ABD-441C-A341-A416DD29BB57}" type="presParOf" srcId="{944E1CE8-D7A3-49BA-B167-ACD6A0EBB9E8}" destId="{F895E8AD-871B-446B-9344-091FF985E914}" srcOrd="6" destOrd="0" presId="urn:microsoft.com/office/officeart/2008/layout/VerticalCurvedList"/>
    <dgm:cxn modelId="{FE62A503-BB4A-4C0E-B501-E78607EEBA7B}" type="presParOf" srcId="{F895E8AD-871B-446B-9344-091FF985E914}" destId="{0A19FE8E-75C7-4E6C-AC68-070C0D5CC08C}" srcOrd="0" destOrd="0" presId="urn:microsoft.com/office/officeart/2008/layout/VerticalCurvedList"/>
    <dgm:cxn modelId="{E55891F9-C08C-4684-9051-B9B437FFD15E}" type="presParOf" srcId="{944E1CE8-D7A3-49BA-B167-ACD6A0EBB9E8}" destId="{8CDC3EF7-AD74-4854-88BE-6AE7E1DC2A88}" srcOrd="7" destOrd="0" presId="urn:microsoft.com/office/officeart/2008/layout/VerticalCurvedList"/>
    <dgm:cxn modelId="{43EB1DA8-A83A-4136-8449-AA65F55985CB}" type="presParOf" srcId="{944E1CE8-D7A3-49BA-B167-ACD6A0EBB9E8}" destId="{D1830E3F-08B8-4E08-9E70-CDBFBFD5B23B}" srcOrd="8" destOrd="0" presId="urn:microsoft.com/office/officeart/2008/layout/VerticalCurvedList"/>
    <dgm:cxn modelId="{8EEBBF9E-D0D3-4D8F-81A8-69732AA90C79}" type="presParOf" srcId="{D1830E3F-08B8-4E08-9E70-CDBFBFD5B23B}" destId="{A35BFB2A-67DE-45A0-BA81-E79D502F3BA4}" srcOrd="0" destOrd="0" presId="urn:microsoft.com/office/officeart/2008/layout/VerticalCurvedList"/>
    <dgm:cxn modelId="{4D10CAD9-D924-4F9D-9730-C574631746D1}" type="presParOf" srcId="{944E1CE8-D7A3-49BA-B167-ACD6A0EBB9E8}" destId="{79B8D53B-3D14-429B-B2E5-D013E627B307}" srcOrd="9" destOrd="0" presId="urn:microsoft.com/office/officeart/2008/layout/VerticalCurvedList"/>
    <dgm:cxn modelId="{3ECDD059-4A2D-42EF-8A72-0AF94E9380BC}" type="presParOf" srcId="{944E1CE8-D7A3-49BA-B167-ACD6A0EBB9E8}" destId="{EA376480-8476-44C6-B2B7-1166B7A65231}" srcOrd="10" destOrd="0" presId="urn:microsoft.com/office/officeart/2008/layout/VerticalCurvedList"/>
    <dgm:cxn modelId="{DBC3FFE4-CDB6-407E-9CC6-5E87B81D72C5}" type="presParOf" srcId="{EA376480-8476-44C6-B2B7-1166B7A65231}" destId="{5A998138-19ED-4F79-B022-25DA000BD7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31250B-EC6B-4D46-AD78-14121C15A76E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it-IT"/>
        </a:p>
      </dgm:t>
    </dgm:pt>
    <dgm:pt modelId="{185E1F13-6FDC-4707-B027-C1724FC9555F}">
      <dgm:prSet phldrT="[Testo]" custT="1"/>
      <dgm:spPr/>
      <dgm:t>
        <a:bodyPr/>
        <a:lstStyle/>
        <a:p>
          <a:r>
            <a:rPr lang="it-IT" sz="1600" dirty="0" smtClean="0">
              <a:latin typeface="DecimaWE Rg" panose="02000000000000000000" pitchFamily="2" charset="0"/>
            </a:rPr>
            <a:t> Attività di campo</a:t>
          </a:r>
          <a:endParaRPr lang="it-IT" sz="1600" dirty="0">
            <a:latin typeface="DecimaWE Rg" panose="02000000000000000000" pitchFamily="2" charset="0"/>
          </a:endParaRPr>
        </a:p>
      </dgm:t>
    </dgm:pt>
    <dgm:pt modelId="{34CE82C6-BE37-4D8D-8E32-21976524D6CF}" type="parTrans" cxnId="{89206162-140D-46B6-B935-4A4C4BE7C179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BF0951F4-F5BA-4B24-A98D-1CFAE8AC4A1F}" type="sibTrans" cxnId="{89206162-140D-46B6-B935-4A4C4BE7C179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6979CDF1-9C98-45C8-B249-277D674C4202}">
      <dgm:prSet phldrT="[Testo]" custT="1"/>
      <dgm:spPr/>
      <dgm:t>
        <a:bodyPr/>
        <a:lstStyle/>
        <a:p>
          <a:r>
            <a:rPr lang="it-IT" sz="1600" dirty="0" smtClean="0">
              <a:latin typeface="DecimaWE Rg" panose="02000000000000000000" pitchFamily="2" charset="0"/>
            </a:rPr>
            <a:t>  Attività di laboratorio</a:t>
          </a:r>
          <a:endParaRPr lang="it-IT" sz="1600" dirty="0">
            <a:latin typeface="DecimaWE Rg" panose="02000000000000000000" pitchFamily="2" charset="0"/>
          </a:endParaRPr>
        </a:p>
      </dgm:t>
    </dgm:pt>
    <dgm:pt modelId="{552896BF-E616-4BAE-8F27-35552B1E46E3}" type="parTrans" cxnId="{9E457558-054A-447D-BBB2-B259E6BEF7DF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5BF0EDA3-5D01-499B-A115-A3E2FCA6FE01}" type="sibTrans" cxnId="{9E457558-054A-447D-BBB2-B259E6BEF7DF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80852662-1F34-4EBA-BB3C-88F7430B4212}">
      <dgm:prSet phldrT="[Testo]" custT="1"/>
      <dgm:spPr/>
      <dgm:t>
        <a:bodyPr/>
        <a:lstStyle/>
        <a:p>
          <a:r>
            <a:rPr lang="it-IT" sz="1600" dirty="0" smtClean="0">
              <a:latin typeface="DecimaWE Rg" panose="02000000000000000000" pitchFamily="2" charset="0"/>
            </a:rPr>
            <a:t>  Attività di supporto</a:t>
          </a:r>
          <a:endParaRPr lang="it-IT" sz="1600" dirty="0">
            <a:latin typeface="DecimaWE Rg" panose="02000000000000000000" pitchFamily="2" charset="0"/>
          </a:endParaRPr>
        </a:p>
      </dgm:t>
    </dgm:pt>
    <dgm:pt modelId="{F8C5B3B9-4C74-49C2-99D7-D40C9034F9AF}" type="parTrans" cxnId="{BFF65B12-DE5D-4DF1-A5A3-D38860948978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1C716D97-B812-41A4-B9B0-766A0DE2E4E5}" type="sibTrans" cxnId="{BFF65B12-DE5D-4DF1-A5A3-D38860948978}">
      <dgm:prSet/>
      <dgm:spPr/>
      <dgm:t>
        <a:bodyPr/>
        <a:lstStyle/>
        <a:p>
          <a:endParaRPr lang="it-IT" sz="1600">
            <a:latin typeface="DecimaWE Rg" panose="02000000000000000000" pitchFamily="2" charset="0"/>
          </a:endParaRPr>
        </a:p>
      </dgm:t>
    </dgm:pt>
    <dgm:pt modelId="{2B9360CE-A574-4925-B09C-678F716B816A}">
      <dgm:prSet phldrT="[Testo]" custT="1"/>
      <dgm:spPr/>
      <dgm:t>
        <a:bodyPr/>
        <a:lstStyle/>
        <a:p>
          <a:r>
            <a:rPr lang="it-IT" sz="1600" dirty="0" smtClean="0">
              <a:latin typeface="DecimaWE Rg" panose="02000000000000000000" pitchFamily="2" charset="0"/>
            </a:rPr>
            <a:t> Nuove frontiere: i progetti</a:t>
          </a:r>
          <a:endParaRPr lang="it-IT" sz="1600" dirty="0">
            <a:latin typeface="DecimaWE Rg" panose="02000000000000000000" pitchFamily="2" charset="0"/>
          </a:endParaRPr>
        </a:p>
      </dgm:t>
    </dgm:pt>
    <dgm:pt modelId="{6F8E184D-67E7-4B8F-BDB9-581AE06C5004}" type="parTrans" cxnId="{B13B0735-FE9C-4617-BE5A-210315F56079}">
      <dgm:prSet/>
      <dgm:spPr/>
      <dgm:t>
        <a:bodyPr/>
        <a:lstStyle/>
        <a:p>
          <a:endParaRPr lang="it-IT"/>
        </a:p>
      </dgm:t>
    </dgm:pt>
    <dgm:pt modelId="{B33D2AA2-5FEB-4187-9F7B-85E3293F4B5D}" type="sibTrans" cxnId="{B13B0735-FE9C-4617-BE5A-210315F56079}">
      <dgm:prSet/>
      <dgm:spPr/>
      <dgm:t>
        <a:bodyPr/>
        <a:lstStyle/>
        <a:p>
          <a:endParaRPr lang="it-IT"/>
        </a:p>
      </dgm:t>
    </dgm:pt>
    <dgm:pt modelId="{C34EA3AD-9C60-446F-A275-427F61AFA48F}" type="pres">
      <dgm:prSet presAssocID="{C831250B-EC6B-4D46-AD78-14121C15A76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7421A3C4-C876-4BE1-A603-DB3F942607FB}" type="pres">
      <dgm:prSet presAssocID="{C831250B-EC6B-4D46-AD78-14121C15A76E}" presName="Name1" presStyleCnt="0"/>
      <dgm:spPr/>
    </dgm:pt>
    <dgm:pt modelId="{BBD468D5-DCD3-4AEB-94AB-C0B50A12AB6E}" type="pres">
      <dgm:prSet presAssocID="{C831250B-EC6B-4D46-AD78-14121C15A76E}" presName="cycle" presStyleCnt="0"/>
      <dgm:spPr/>
    </dgm:pt>
    <dgm:pt modelId="{99242CC9-CC31-40C4-950B-3525EEF85403}" type="pres">
      <dgm:prSet presAssocID="{C831250B-EC6B-4D46-AD78-14121C15A76E}" presName="srcNode" presStyleLbl="node1" presStyleIdx="0" presStyleCnt="4"/>
      <dgm:spPr/>
    </dgm:pt>
    <dgm:pt modelId="{85B7A18B-8812-4B38-814A-FFDDF249E4A4}" type="pres">
      <dgm:prSet presAssocID="{C831250B-EC6B-4D46-AD78-14121C15A76E}" presName="conn" presStyleLbl="parChTrans1D2" presStyleIdx="0" presStyleCnt="1"/>
      <dgm:spPr/>
      <dgm:t>
        <a:bodyPr/>
        <a:lstStyle/>
        <a:p>
          <a:endParaRPr lang="it-IT"/>
        </a:p>
      </dgm:t>
    </dgm:pt>
    <dgm:pt modelId="{64A64200-15EA-439D-AD9F-B41643F3B967}" type="pres">
      <dgm:prSet presAssocID="{C831250B-EC6B-4D46-AD78-14121C15A76E}" presName="extraNode" presStyleLbl="node1" presStyleIdx="0" presStyleCnt="4"/>
      <dgm:spPr/>
    </dgm:pt>
    <dgm:pt modelId="{3EACBE30-82E4-4D84-B172-783BC93B21B5}" type="pres">
      <dgm:prSet presAssocID="{C831250B-EC6B-4D46-AD78-14121C15A76E}" presName="dstNode" presStyleLbl="node1" presStyleIdx="0" presStyleCnt="4"/>
      <dgm:spPr/>
    </dgm:pt>
    <dgm:pt modelId="{E590B379-60DB-4ED3-B89F-91D0852EC54C}" type="pres">
      <dgm:prSet presAssocID="{185E1F13-6FDC-4707-B027-C1724FC9555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F52D1BB-DEB9-4643-8D53-83B2596E2D1E}" type="pres">
      <dgm:prSet presAssocID="{185E1F13-6FDC-4707-B027-C1724FC9555F}" presName="accent_1" presStyleCnt="0"/>
      <dgm:spPr/>
    </dgm:pt>
    <dgm:pt modelId="{3AADDB0F-2B11-45F9-B4C4-FD42FBE4269E}" type="pres">
      <dgm:prSet presAssocID="{185E1F13-6FDC-4707-B027-C1724FC9555F}" presName="accentRepeatNode" presStyleLbl="solidFgAcc1" presStyleIdx="0" presStyleCnt="4"/>
      <dgm:spPr/>
    </dgm:pt>
    <dgm:pt modelId="{AE965800-1FB4-4732-B676-61372BE79EB3}" type="pres">
      <dgm:prSet presAssocID="{6979CDF1-9C98-45C8-B249-277D674C420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6D2DCED-EEAA-4521-A904-803BD059D63E}" type="pres">
      <dgm:prSet presAssocID="{6979CDF1-9C98-45C8-B249-277D674C4202}" presName="accent_2" presStyleCnt="0"/>
      <dgm:spPr/>
    </dgm:pt>
    <dgm:pt modelId="{19E434B5-B115-4008-92BC-F4AB654FE333}" type="pres">
      <dgm:prSet presAssocID="{6979CDF1-9C98-45C8-B249-277D674C4202}" presName="accentRepeatNode" presStyleLbl="solidFgAcc1" presStyleIdx="1" presStyleCnt="4"/>
      <dgm:spPr/>
    </dgm:pt>
    <dgm:pt modelId="{72F7D87B-7FBA-4575-B29E-A403FA0F3325}" type="pres">
      <dgm:prSet presAssocID="{80852662-1F34-4EBA-BB3C-88F7430B421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1D94CD-3261-4673-A9A1-802631F644D0}" type="pres">
      <dgm:prSet presAssocID="{80852662-1F34-4EBA-BB3C-88F7430B4212}" presName="accent_3" presStyleCnt="0"/>
      <dgm:spPr/>
    </dgm:pt>
    <dgm:pt modelId="{CAA4D337-F3BB-418C-80BC-65FC46DCFA4C}" type="pres">
      <dgm:prSet presAssocID="{80852662-1F34-4EBA-BB3C-88F7430B4212}" presName="accentRepeatNode" presStyleLbl="solidFgAcc1" presStyleIdx="2" presStyleCnt="4"/>
      <dgm:spPr/>
    </dgm:pt>
    <dgm:pt modelId="{972B07EA-8AE5-4C39-9EF7-DC5D3749BECD}" type="pres">
      <dgm:prSet presAssocID="{2B9360CE-A574-4925-B09C-678F716B816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B8A95DC-3FEF-4FCE-A588-A69AF460B3B6}" type="pres">
      <dgm:prSet presAssocID="{2B9360CE-A574-4925-B09C-678F716B816A}" presName="accent_4" presStyleCnt="0"/>
      <dgm:spPr/>
    </dgm:pt>
    <dgm:pt modelId="{3C01FD09-E07B-498E-8972-B529907D243E}" type="pres">
      <dgm:prSet presAssocID="{2B9360CE-A574-4925-B09C-678F716B816A}" presName="accentRepeatNode" presStyleLbl="solidFgAcc1" presStyleIdx="3" presStyleCnt="4"/>
      <dgm:spPr/>
    </dgm:pt>
  </dgm:ptLst>
  <dgm:cxnLst>
    <dgm:cxn modelId="{89206162-140D-46B6-B935-4A4C4BE7C179}" srcId="{C831250B-EC6B-4D46-AD78-14121C15A76E}" destId="{185E1F13-6FDC-4707-B027-C1724FC9555F}" srcOrd="0" destOrd="0" parTransId="{34CE82C6-BE37-4D8D-8E32-21976524D6CF}" sibTransId="{BF0951F4-F5BA-4B24-A98D-1CFAE8AC4A1F}"/>
    <dgm:cxn modelId="{5E521200-D0E5-4AEE-8B3E-885055F9F6EE}" type="presOf" srcId="{80852662-1F34-4EBA-BB3C-88F7430B4212}" destId="{72F7D87B-7FBA-4575-B29E-A403FA0F3325}" srcOrd="0" destOrd="0" presId="urn:microsoft.com/office/officeart/2008/layout/VerticalCurvedList"/>
    <dgm:cxn modelId="{E3642026-31CD-44C1-8909-FCC53C8E93E0}" type="presOf" srcId="{BF0951F4-F5BA-4B24-A98D-1CFAE8AC4A1F}" destId="{85B7A18B-8812-4B38-814A-FFDDF249E4A4}" srcOrd="0" destOrd="0" presId="urn:microsoft.com/office/officeart/2008/layout/VerticalCurvedList"/>
    <dgm:cxn modelId="{B13B0735-FE9C-4617-BE5A-210315F56079}" srcId="{C831250B-EC6B-4D46-AD78-14121C15A76E}" destId="{2B9360CE-A574-4925-B09C-678F716B816A}" srcOrd="3" destOrd="0" parTransId="{6F8E184D-67E7-4B8F-BDB9-581AE06C5004}" sibTransId="{B33D2AA2-5FEB-4187-9F7B-85E3293F4B5D}"/>
    <dgm:cxn modelId="{1168CBBE-D173-4F30-8FF2-C9EAD10E1C99}" type="presOf" srcId="{2B9360CE-A574-4925-B09C-678F716B816A}" destId="{972B07EA-8AE5-4C39-9EF7-DC5D3749BECD}" srcOrd="0" destOrd="0" presId="urn:microsoft.com/office/officeart/2008/layout/VerticalCurvedList"/>
    <dgm:cxn modelId="{BFF65B12-DE5D-4DF1-A5A3-D38860948978}" srcId="{C831250B-EC6B-4D46-AD78-14121C15A76E}" destId="{80852662-1F34-4EBA-BB3C-88F7430B4212}" srcOrd="2" destOrd="0" parTransId="{F8C5B3B9-4C74-49C2-99D7-D40C9034F9AF}" sibTransId="{1C716D97-B812-41A4-B9B0-766A0DE2E4E5}"/>
    <dgm:cxn modelId="{9E457558-054A-447D-BBB2-B259E6BEF7DF}" srcId="{C831250B-EC6B-4D46-AD78-14121C15A76E}" destId="{6979CDF1-9C98-45C8-B249-277D674C4202}" srcOrd="1" destOrd="0" parTransId="{552896BF-E616-4BAE-8F27-35552B1E46E3}" sibTransId="{5BF0EDA3-5D01-499B-A115-A3E2FCA6FE01}"/>
    <dgm:cxn modelId="{34AB2990-BB2B-4AEA-A253-961CC36C930D}" type="presOf" srcId="{185E1F13-6FDC-4707-B027-C1724FC9555F}" destId="{E590B379-60DB-4ED3-B89F-91D0852EC54C}" srcOrd="0" destOrd="0" presId="urn:microsoft.com/office/officeart/2008/layout/VerticalCurvedList"/>
    <dgm:cxn modelId="{06E83196-191A-4ADC-BEBF-7AA18B664A57}" type="presOf" srcId="{C831250B-EC6B-4D46-AD78-14121C15A76E}" destId="{C34EA3AD-9C60-446F-A275-427F61AFA48F}" srcOrd="0" destOrd="0" presId="urn:microsoft.com/office/officeart/2008/layout/VerticalCurvedList"/>
    <dgm:cxn modelId="{433030D3-C03E-4AF4-BCF9-4EA207C40D8C}" type="presOf" srcId="{6979CDF1-9C98-45C8-B249-277D674C4202}" destId="{AE965800-1FB4-4732-B676-61372BE79EB3}" srcOrd="0" destOrd="0" presId="urn:microsoft.com/office/officeart/2008/layout/VerticalCurvedList"/>
    <dgm:cxn modelId="{E480633F-6714-42AC-85B1-684B60354B1B}" type="presParOf" srcId="{C34EA3AD-9C60-446F-A275-427F61AFA48F}" destId="{7421A3C4-C876-4BE1-A603-DB3F942607FB}" srcOrd="0" destOrd="0" presId="urn:microsoft.com/office/officeart/2008/layout/VerticalCurvedList"/>
    <dgm:cxn modelId="{1DA71386-A014-47B8-B0C5-FA962FF48FC3}" type="presParOf" srcId="{7421A3C4-C876-4BE1-A603-DB3F942607FB}" destId="{BBD468D5-DCD3-4AEB-94AB-C0B50A12AB6E}" srcOrd="0" destOrd="0" presId="urn:microsoft.com/office/officeart/2008/layout/VerticalCurvedList"/>
    <dgm:cxn modelId="{4BEA3A84-8865-440B-B6A9-20472E04A0B4}" type="presParOf" srcId="{BBD468D5-DCD3-4AEB-94AB-C0B50A12AB6E}" destId="{99242CC9-CC31-40C4-950B-3525EEF85403}" srcOrd="0" destOrd="0" presId="urn:microsoft.com/office/officeart/2008/layout/VerticalCurvedList"/>
    <dgm:cxn modelId="{78A98933-5D3F-4BCB-A82C-7161AAAD5A41}" type="presParOf" srcId="{BBD468D5-DCD3-4AEB-94AB-C0B50A12AB6E}" destId="{85B7A18B-8812-4B38-814A-FFDDF249E4A4}" srcOrd="1" destOrd="0" presId="urn:microsoft.com/office/officeart/2008/layout/VerticalCurvedList"/>
    <dgm:cxn modelId="{3CD25467-90E8-4C79-98C1-72F2DA724C87}" type="presParOf" srcId="{BBD468D5-DCD3-4AEB-94AB-C0B50A12AB6E}" destId="{64A64200-15EA-439D-AD9F-B41643F3B967}" srcOrd="2" destOrd="0" presId="urn:microsoft.com/office/officeart/2008/layout/VerticalCurvedList"/>
    <dgm:cxn modelId="{8AE507E8-F343-443A-BA67-27164F5D7CF8}" type="presParOf" srcId="{BBD468D5-DCD3-4AEB-94AB-C0B50A12AB6E}" destId="{3EACBE30-82E4-4D84-B172-783BC93B21B5}" srcOrd="3" destOrd="0" presId="urn:microsoft.com/office/officeart/2008/layout/VerticalCurvedList"/>
    <dgm:cxn modelId="{AEAB64D9-0EEF-47A0-BFE8-9630B9540CC2}" type="presParOf" srcId="{7421A3C4-C876-4BE1-A603-DB3F942607FB}" destId="{E590B379-60DB-4ED3-B89F-91D0852EC54C}" srcOrd="1" destOrd="0" presId="urn:microsoft.com/office/officeart/2008/layout/VerticalCurvedList"/>
    <dgm:cxn modelId="{A96E729E-AA6A-43D9-A15C-A7C017687E4F}" type="presParOf" srcId="{7421A3C4-C876-4BE1-A603-DB3F942607FB}" destId="{0F52D1BB-DEB9-4643-8D53-83B2596E2D1E}" srcOrd="2" destOrd="0" presId="urn:microsoft.com/office/officeart/2008/layout/VerticalCurvedList"/>
    <dgm:cxn modelId="{685186D0-1ECC-4701-B41C-C73B47CDCAFD}" type="presParOf" srcId="{0F52D1BB-DEB9-4643-8D53-83B2596E2D1E}" destId="{3AADDB0F-2B11-45F9-B4C4-FD42FBE4269E}" srcOrd="0" destOrd="0" presId="urn:microsoft.com/office/officeart/2008/layout/VerticalCurvedList"/>
    <dgm:cxn modelId="{FB724412-08BE-49F7-B407-9E8DE0BF68ED}" type="presParOf" srcId="{7421A3C4-C876-4BE1-A603-DB3F942607FB}" destId="{AE965800-1FB4-4732-B676-61372BE79EB3}" srcOrd="3" destOrd="0" presId="urn:microsoft.com/office/officeart/2008/layout/VerticalCurvedList"/>
    <dgm:cxn modelId="{D08C7998-5111-4C52-BB66-090BF9BB9EBA}" type="presParOf" srcId="{7421A3C4-C876-4BE1-A603-DB3F942607FB}" destId="{F6D2DCED-EEAA-4521-A904-803BD059D63E}" srcOrd="4" destOrd="0" presId="urn:microsoft.com/office/officeart/2008/layout/VerticalCurvedList"/>
    <dgm:cxn modelId="{08E3D1E8-F88E-4F08-B7AD-F0442E623053}" type="presParOf" srcId="{F6D2DCED-EEAA-4521-A904-803BD059D63E}" destId="{19E434B5-B115-4008-92BC-F4AB654FE333}" srcOrd="0" destOrd="0" presId="urn:microsoft.com/office/officeart/2008/layout/VerticalCurvedList"/>
    <dgm:cxn modelId="{5924117E-4E3C-4DFF-9C69-3A69D703E93F}" type="presParOf" srcId="{7421A3C4-C876-4BE1-A603-DB3F942607FB}" destId="{72F7D87B-7FBA-4575-B29E-A403FA0F3325}" srcOrd="5" destOrd="0" presId="urn:microsoft.com/office/officeart/2008/layout/VerticalCurvedList"/>
    <dgm:cxn modelId="{BC8D41D5-D7DD-472F-9AEF-E05090D33417}" type="presParOf" srcId="{7421A3C4-C876-4BE1-A603-DB3F942607FB}" destId="{AA1D94CD-3261-4673-A9A1-802631F644D0}" srcOrd="6" destOrd="0" presId="urn:microsoft.com/office/officeart/2008/layout/VerticalCurvedList"/>
    <dgm:cxn modelId="{4EF7C7A1-6898-483D-8A7E-81B22231E479}" type="presParOf" srcId="{AA1D94CD-3261-4673-A9A1-802631F644D0}" destId="{CAA4D337-F3BB-418C-80BC-65FC46DCFA4C}" srcOrd="0" destOrd="0" presId="urn:microsoft.com/office/officeart/2008/layout/VerticalCurvedList"/>
    <dgm:cxn modelId="{951DE9B6-46F4-4669-BE25-BE2B4687D937}" type="presParOf" srcId="{7421A3C4-C876-4BE1-A603-DB3F942607FB}" destId="{972B07EA-8AE5-4C39-9EF7-DC5D3749BECD}" srcOrd="7" destOrd="0" presId="urn:microsoft.com/office/officeart/2008/layout/VerticalCurvedList"/>
    <dgm:cxn modelId="{97C8D3BC-FCEB-4A6E-B748-0BB4DA21C3E4}" type="presParOf" srcId="{7421A3C4-C876-4BE1-A603-DB3F942607FB}" destId="{FB8A95DC-3FEF-4FCE-A588-A69AF460B3B6}" srcOrd="8" destOrd="0" presId="urn:microsoft.com/office/officeart/2008/layout/VerticalCurvedList"/>
    <dgm:cxn modelId="{114B32CC-D334-4F7D-92DC-19CA2AD7975C}" type="presParOf" srcId="{FB8A95DC-3FEF-4FCE-A588-A69AF460B3B6}" destId="{3C01FD09-E07B-498E-8972-B529907D24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DFE94-ECB4-4A58-A6B1-E521EBEAC111}">
      <dsp:nvSpPr>
        <dsp:cNvPr id="0" name=""/>
        <dsp:cNvSpPr/>
      </dsp:nvSpPr>
      <dsp:spPr>
        <a:xfrm>
          <a:off x="-4533951" y="-695228"/>
          <a:ext cx="5401084" cy="5401084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43441-3EB1-4954-A974-32547105E246}">
      <dsp:nvSpPr>
        <dsp:cNvPr id="0" name=""/>
        <dsp:cNvSpPr/>
      </dsp:nvSpPr>
      <dsp:spPr>
        <a:xfrm>
          <a:off x="379606" y="250584"/>
          <a:ext cx="4228476" cy="5014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0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DecimaWE Rg" panose="02000000000000000000" pitchFamily="2" charset="0"/>
            </a:rPr>
            <a:t>Controllo</a:t>
          </a:r>
          <a:r>
            <a:rPr lang="it-IT" sz="1600" kern="1200" dirty="0" smtClean="0">
              <a:latin typeface="DecimaWE Rg" panose="02000000000000000000" pitchFamily="2" charset="0"/>
            </a:rPr>
            <a:t> dei fattori di </a:t>
          </a:r>
          <a:r>
            <a:rPr lang="it-IT" sz="1600" b="0" kern="1200" dirty="0" smtClean="0">
              <a:latin typeface="DecimaWE Rg" panose="02000000000000000000" pitchFamily="2" charset="0"/>
            </a:rPr>
            <a:t>pressione</a:t>
          </a:r>
          <a:endParaRPr lang="it-IT" sz="1600" b="0" kern="1200" dirty="0">
            <a:latin typeface="DecimaWE Rg" panose="02000000000000000000" pitchFamily="2" charset="0"/>
          </a:endParaRPr>
        </a:p>
      </dsp:txBody>
      <dsp:txXfrm>
        <a:off x="379606" y="250584"/>
        <a:ext cx="4228476" cy="501488"/>
      </dsp:txXfrm>
    </dsp:sp>
    <dsp:sp modelId="{91EEBDC1-E1B7-41F2-AF00-E2298D2AA027}">
      <dsp:nvSpPr>
        <dsp:cNvPr id="0" name=""/>
        <dsp:cNvSpPr/>
      </dsp:nvSpPr>
      <dsp:spPr>
        <a:xfrm>
          <a:off x="66175" y="187897"/>
          <a:ext cx="626861" cy="62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AE4E8-152B-4FB4-BDB1-C2D56736E5F5}">
      <dsp:nvSpPr>
        <dsp:cNvPr id="0" name=""/>
        <dsp:cNvSpPr/>
      </dsp:nvSpPr>
      <dsp:spPr>
        <a:xfrm>
          <a:off x="738958" y="1002576"/>
          <a:ext cx="3869123" cy="5014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0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DecimaWE Rg" panose="02000000000000000000" pitchFamily="2" charset="0"/>
            </a:rPr>
            <a:t>Conoscenza</a:t>
          </a:r>
          <a:r>
            <a:rPr lang="it-IT" sz="1600" kern="1200" dirty="0" smtClean="0">
              <a:latin typeface="DecimaWE Rg" panose="02000000000000000000" pitchFamily="2" charset="0"/>
            </a:rPr>
            <a:t> dello </a:t>
          </a:r>
          <a:r>
            <a:rPr lang="it-IT" sz="1600" b="0" kern="1200" dirty="0" smtClean="0">
              <a:latin typeface="DecimaWE Rg" panose="02000000000000000000" pitchFamily="2" charset="0"/>
            </a:rPr>
            <a:t>stato</a:t>
          </a:r>
          <a:r>
            <a:rPr lang="it-IT" sz="1600" kern="1200" dirty="0" smtClean="0">
              <a:latin typeface="DecimaWE Rg" panose="02000000000000000000" pitchFamily="2" charset="0"/>
            </a:rPr>
            <a:t> dell’ambiente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738958" y="1002576"/>
        <a:ext cx="3869123" cy="501488"/>
      </dsp:txXfrm>
    </dsp:sp>
    <dsp:sp modelId="{76AD4127-7091-4867-8016-DF42C1743F00}">
      <dsp:nvSpPr>
        <dsp:cNvPr id="0" name=""/>
        <dsp:cNvSpPr/>
      </dsp:nvSpPr>
      <dsp:spPr>
        <a:xfrm>
          <a:off x="425528" y="939890"/>
          <a:ext cx="626861" cy="62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33A98-8D0B-440B-9A0E-792CAEC38C22}">
      <dsp:nvSpPr>
        <dsp:cNvPr id="0" name=""/>
        <dsp:cNvSpPr/>
      </dsp:nvSpPr>
      <dsp:spPr>
        <a:xfrm>
          <a:off x="849250" y="1754569"/>
          <a:ext cx="3758831" cy="5014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0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DecimaWE Rg" panose="02000000000000000000" pitchFamily="2" charset="0"/>
            </a:rPr>
            <a:t>Supporto analitico </a:t>
          </a:r>
          <a:r>
            <a:rPr lang="it-IT" sz="1600" kern="1200" dirty="0" smtClean="0">
              <a:latin typeface="DecimaWE Rg" panose="02000000000000000000" pitchFamily="2" charset="0"/>
            </a:rPr>
            <a:t>a livello regionale e nazionale </a:t>
          </a:r>
          <a:r>
            <a:rPr lang="it-IT" sz="1600" b="1" kern="1200" dirty="0" smtClean="0">
              <a:latin typeface="DecimaWE Rg" panose="02000000000000000000" pitchFamily="2" charset="0"/>
            </a:rPr>
            <a:t>in campo ambientale</a:t>
          </a:r>
          <a:endParaRPr lang="it-IT" sz="1600" b="1" kern="1200" dirty="0">
            <a:latin typeface="DecimaWE Rg" panose="02000000000000000000" pitchFamily="2" charset="0"/>
          </a:endParaRPr>
        </a:p>
      </dsp:txBody>
      <dsp:txXfrm>
        <a:off x="849250" y="1754569"/>
        <a:ext cx="3758831" cy="501488"/>
      </dsp:txXfrm>
    </dsp:sp>
    <dsp:sp modelId="{0A19FE8E-75C7-4E6C-AC68-070C0D5CC08C}">
      <dsp:nvSpPr>
        <dsp:cNvPr id="0" name=""/>
        <dsp:cNvSpPr/>
      </dsp:nvSpPr>
      <dsp:spPr>
        <a:xfrm>
          <a:off x="535820" y="1691883"/>
          <a:ext cx="626861" cy="62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C3EF7-AD74-4854-88BE-6AE7E1DC2A88}">
      <dsp:nvSpPr>
        <dsp:cNvPr id="0" name=""/>
        <dsp:cNvSpPr/>
      </dsp:nvSpPr>
      <dsp:spPr>
        <a:xfrm>
          <a:off x="738958" y="2418385"/>
          <a:ext cx="3869123" cy="6778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0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DecimaWE Rg" panose="02000000000000000000" pitchFamily="2" charset="0"/>
            </a:rPr>
            <a:t>Sviluppo delle conoscenze, Informazione e Comunicazione</a:t>
          </a:r>
          <a:r>
            <a:rPr lang="it-IT" sz="1600" kern="1200" dirty="0" smtClean="0">
              <a:latin typeface="DecimaWE Rg" panose="02000000000000000000" pitchFamily="2" charset="0"/>
            </a:rPr>
            <a:t> ambientale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738958" y="2418385"/>
        <a:ext cx="3869123" cy="677842"/>
      </dsp:txXfrm>
    </dsp:sp>
    <dsp:sp modelId="{A35BFB2A-67DE-45A0-BA81-E79D502F3BA4}">
      <dsp:nvSpPr>
        <dsp:cNvPr id="0" name=""/>
        <dsp:cNvSpPr/>
      </dsp:nvSpPr>
      <dsp:spPr>
        <a:xfrm>
          <a:off x="425528" y="2443876"/>
          <a:ext cx="626861" cy="62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8D53B-3D14-429B-B2E5-D013E627B307}">
      <dsp:nvSpPr>
        <dsp:cNvPr id="0" name=""/>
        <dsp:cNvSpPr/>
      </dsp:nvSpPr>
      <dsp:spPr>
        <a:xfrm>
          <a:off x="379606" y="3258555"/>
          <a:ext cx="4228476" cy="5014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05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DecimaWE Rg" panose="02000000000000000000" pitchFamily="2" charset="0"/>
            </a:rPr>
            <a:t>Supporto tecnico scientifico </a:t>
          </a:r>
          <a:r>
            <a:rPr lang="it-IT" sz="1600" kern="1200" dirty="0" smtClean="0">
              <a:latin typeface="DecimaWE Rg" panose="02000000000000000000" pitchFamily="2" charset="0"/>
            </a:rPr>
            <a:t>alle decisioni pubbliche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379606" y="3258555"/>
        <a:ext cx="4228476" cy="501488"/>
      </dsp:txXfrm>
    </dsp:sp>
    <dsp:sp modelId="{5A998138-19ED-4F79-B022-25DA000BD746}">
      <dsp:nvSpPr>
        <dsp:cNvPr id="0" name=""/>
        <dsp:cNvSpPr/>
      </dsp:nvSpPr>
      <dsp:spPr>
        <a:xfrm>
          <a:off x="66175" y="3195868"/>
          <a:ext cx="626861" cy="62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7A18B-8812-4B38-814A-FFDDF249E4A4}">
      <dsp:nvSpPr>
        <dsp:cNvPr id="0" name=""/>
        <dsp:cNvSpPr/>
      </dsp:nvSpPr>
      <dsp:spPr>
        <a:xfrm>
          <a:off x="-4253577" y="-652603"/>
          <a:ext cx="5068019" cy="5068019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0B379-60DB-4ED3-B89F-91D0852EC54C}">
      <dsp:nvSpPr>
        <dsp:cNvPr id="0" name=""/>
        <dsp:cNvSpPr/>
      </dsp:nvSpPr>
      <dsp:spPr>
        <a:xfrm>
          <a:off x="426694" y="289284"/>
          <a:ext cx="3815619" cy="5788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DecimaWE Rg" panose="02000000000000000000" pitchFamily="2" charset="0"/>
            </a:rPr>
            <a:t> Attività di campo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426694" y="289284"/>
        <a:ext cx="3815619" cy="578870"/>
      </dsp:txXfrm>
    </dsp:sp>
    <dsp:sp modelId="{3AADDB0F-2B11-45F9-B4C4-FD42FBE4269E}">
      <dsp:nvSpPr>
        <dsp:cNvPr id="0" name=""/>
        <dsp:cNvSpPr/>
      </dsp:nvSpPr>
      <dsp:spPr>
        <a:xfrm>
          <a:off x="64900" y="216926"/>
          <a:ext cx="723588" cy="723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65800-1FB4-4732-B676-61372BE79EB3}">
      <dsp:nvSpPr>
        <dsp:cNvPr id="0" name=""/>
        <dsp:cNvSpPr/>
      </dsp:nvSpPr>
      <dsp:spPr>
        <a:xfrm>
          <a:off x="758574" y="1157741"/>
          <a:ext cx="3483739" cy="5788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DecimaWE Rg" panose="02000000000000000000" pitchFamily="2" charset="0"/>
            </a:rPr>
            <a:t>  Attività di laboratorio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758574" y="1157741"/>
        <a:ext cx="3483739" cy="578870"/>
      </dsp:txXfrm>
    </dsp:sp>
    <dsp:sp modelId="{19E434B5-B115-4008-92BC-F4AB654FE333}">
      <dsp:nvSpPr>
        <dsp:cNvPr id="0" name=""/>
        <dsp:cNvSpPr/>
      </dsp:nvSpPr>
      <dsp:spPr>
        <a:xfrm>
          <a:off x="396780" y="1085383"/>
          <a:ext cx="723588" cy="723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7D87B-7FBA-4575-B29E-A403FA0F3325}">
      <dsp:nvSpPr>
        <dsp:cNvPr id="0" name=""/>
        <dsp:cNvSpPr/>
      </dsp:nvSpPr>
      <dsp:spPr>
        <a:xfrm>
          <a:off x="758574" y="2026199"/>
          <a:ext cx="3483739" cy="5788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DecimaWE Rg" panose="02000000000000000000" pitchFamily="2" charset="0"/>
            </a:rPr>
            <a:t>  Attività di supporto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758574" y="2026199"/>
        <a:ext cx="3483739" cy="578870"/>
      </dsp:txXfrm>
    </dsp:sp>
    <dsp:sp modelId="{CAA4D337-F3BB-418C-80BC-65FC46DCFA4C}">
      <dsp:nvSpPr>
        <dsp:cNvPr id="0" name=""/>
        <dsp:cNvSpPr/>
      </dsp:nvSpPr>
      <dsp:spPr>
        <a:xfrm>
          <a:off x="396780" y="1953840"/>
          <a:ext cx="723588" cy="723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B07EA-8AE5-4C39-9EF7-DC5D3749BECD}">
      <dsp:nvSpPr>
        <dsp:cNvPr id="0" name=""/>
        <dsp:cNvSpPr/>
      </dsp:nvSpPr>
      <dsp:spPr>
        <a:xfrm>
          <a:off x="426694" y="2894656"/>
          <a:ext cx="3815619" cy="5788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4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latin typeface="DecimaWE Rg" panose="02000000000000000000" pitchFamily="2" charset="0"/>
            </a:rPr>
            <a:t> Nuove frontiere: i progetti</a:t>
          </a:r>
          <a:endParaRPr lang="it-IT" sz="1600" kern="1200" dirty="0">
            <a:latin typeface="DecimaWE Rg" panose="02000000000000000000" pitchFamily="2" charset="0"/>
          </a:endParaRPr>
        </a:p>
      </dsp:txBody>
      <dsp:txXfrm>
        <a:off x="426694" y="2894656"/>
        <a:ext cx="3815619" cy="578870"/>
      </dsp:txXfrm>
    </dsp:sp>
    <dsp:sp modelId="{3C01FD09-E07B-498E-8972-B529907D243E}">
      <dsp:nvSpPr>
        <dsp:cNvPr id="0" name=""/>
        <dsp:cNvSpPr/>
      </dsp:nvSpPr>
      <dsp:spPr>
        <a:xfrm>
          <a:off x="64900" y="2822297"/>
          <a:ext cx="723588" cy="723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/>
          <a:lstStyle>
            <a:lvl1pPr algn="l">
              <a:defRPr sz="11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6" y="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/>
          <a:lstStyle>
            <a:lvl1pPr algn="r">
              <a:defRPr sz="1100"/>
            </a:lvl1pPr>
          </a:lstStyle>
          <a:p>
            <a:fld id="{03B56FF6-E171-F744-8627-E63331B47581}" type="datetimeFigureOut">
              <a:rPr lang="it-IT" smtClean="0"/>
              <a:t>11/09/2023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3" y="943009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 anchor="b"/>
          <a:lstStyle>
            <a:lvl1pPr algn="l">
              <a:defRPr sz="1100"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6" y="943009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 anchor="b"/>
          <a:lstStyle>
            <a:lvl1pPr algn="r">
              <a:defRPr sz="1100"/>
            </a:lvl1pPr>
          </a:lstStyle>
          <a:p>
            <a:fld id="{8E41C1F4-5428-7C40-ADD3-B8D09C2DA5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0480612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/>
          <a:lstStyle>
            <a:lvl1pPr algn="l">
              <a:defRPr sz="11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6" y="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/>
          <a:lstStyle>
            <a:lvl1pPr algn="r">
              <a:defRPr sz="1100"/>
            </a:lvl1pPr>
          </a:lstStyle>
          <a:p>
            <a:fld id="{B8776329-B2AA-C744-AD55-84DAC66459DE}" type="datetimeFigureOut">
              <a:rPr lang="it-IT" smtClean="0"/>
              <a:t>11/09/2023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2950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57" tIns="47928" rIns="95857" bIns="47928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70" y="4715913"/>
            <a:ext cx="5438140" cy="4467702"/>
          </a:xfrm>
          <a:prstGeom prst="rect">
            <a:avLst/>
          </a:prstGeom>
        </p:spPr>
        <p:txBody>
          <a:bodyPr vert="horz" lIns="95857" tIns="47928" rIns="95857" bIns="4792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3" y="943009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 anchor="b"/>
          <a:lstStyle>
            <a:lvl1pPr algn="l">
              <a:defRPr sz="11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6" y="9430095"/>
            <a:ext cx="2945659" cy="496412"/>
          </a:xfrm>
          <a:prstGeom prst="rect">
            <a:avLst/>
          </a:prstGeom>
        </p:spPr>
        <p:txBody>
          <a:bodyPr vert="horz" lIns="95857" tIns="47928" rIns="95857" bIns="47928" rtlCol="0" anchor="b"/>
          <a:lstStyle>
            <a:lvl1pPr algn="r">
              <a:defRPr sz="1100"/>
            </a:lvl1pPr>
          </a:lstStyle>
          <a:p>
            <a:fld id="{3FAA25D9-FD57-9342-9DE4-4992BDC9048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0935007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intestazion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619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slid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2"/>
          <a:stretch/>
        </p:blipFill>
        <p:spPr>
          <a:xfrm>
            <a:off x="0" y="167347"/>
            <a:ext cx="9144000" cy="6690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8230889" y="44473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 dirty="0">
                <a:solidFill>
                  <a:prstClr val="white"/>
                </a:solidFill>
                <a:sym typeface="Wingdings"/>
              </a:rPr>
              <a:t></a:t>
            </a:r>
            <a:endParaRPr sz="36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63501" y="2479841"/>
            <a:ext cx="6151034" cy="1088136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 baseline="0">
                <a:solidFill>
                  <a:srgbClr val="0A4899"/>
                </a:solidFill>
                <a:latin typeface="DecimaWE Rg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lo stile per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titolo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presentazione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3501" y="4298890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rgbClr val="000000"/>
                </a:solidFill>
                <a:latin typeface="DecimaWE Rg" panose="02000000000000000000" pitchFamily="2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lo stile per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sottotitolo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0" y="948791"/>
            <a:ext cx="1537865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28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52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11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45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463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0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687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643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201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21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34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30889" y="44473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 dirty="0">
                <a:solidFill>
                  <a:prstClr val="white"/>
                </a:solidFill>
                <a:sym typeface="Wingdings"/>
              </a:rPr>
              <a:t></a:t>
            </a:r>
            <a:endParaRPr sz="3600" dirty="0">
              <a:solidFill>
                <a:prstClr val="white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530248" y="1554644"/>
            <a:ext cx="712750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499454" y="65602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9115" y="6560672"/>
            <a:ext cx="1679138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577079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248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97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193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871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845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131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200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950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8714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12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41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3937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685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4708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6873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4289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467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51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03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86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30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92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21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-11492" y="6649232"/>
            <a:ext cx="9155492" cy="208768"/>
          </a:xfrm>
          <a:prstGeom prst="rect">
            <a:avLst/>
          </a:prstGeom>
          <a:solidFill>
            <a:srgbClr val="005D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248" y="1554644"/>
            <a:ext cx="712750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99454" y="65602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9115" y="6560672"/>
            <a:ext cx="1679138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Immagine 6" descr="slide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3" y="279099"/>
            <a:ext cx="2251240" cy="87798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577079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94" y="279099"/>
            <a:ext cx="1405050" cy="877984"/>
          </a:xfrm>
          <a:prstGeom prst="rect">
            <a:avLst/>
          </a:prstGeom>
        </p:spPr>
      </p:pic>
      <p:pic>
        <p:nvPicPr>
          <p:cNvPr id="8" name="Immagine 7" descr="slide_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3" y="279099"/>
            <a:ext cx="2251240" cy="8779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94" y="279099"/>
            <a:ext cx="1405050" cy="8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03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lnSpc>
          <a:spcPts val="4240"/>
        </a:lnSpc>
        <a:spcBef>
          <a:spcPct val="0"/>
        </a:spcBef>
        <a:buNone/>
        <a:defRPr sz="3700" kern="120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ED39-EEAD-4AD2-9D97-6CB1469AFD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52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Palmanova, 12 settembre 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47127-9C27-4DFA-B7FE-058BCEC5B8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6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Palmanova, 12 settembre 2023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A6192-3E02-47E8-A94C-33AFFB6D907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791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www.arpa.fvg.it/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19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49435" y="2493818"/>
            <a:ext cx="6866406" cy="1555667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DecimaWE Rg" pitchFamily="2" charset="0"/>
              </a:rPr>
              <a:t>Presentazione ARPA</a:t>
            </a:r>
            <a:r>
              <a:rPr lang="it-IT" b="1" dirty="0">
                <a:solidFill>
                  <a:srgbClr val="FF0000"/>
                </a:solidFill>
                <a:latin typeface="DecimaWE Rg" pitchFamily="2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DecimaWE Rg" pitchFamily="2" charset="0"/>
              </a:rPr>
            </a:br>
            <a:r>
              <a:rPr lang="it-IT" dirty="0" smtClean="0">
                <a:latin typeface="DecimaWE Rg" pitchFamily="2" charset="0"/>
              </a:rPr>
              <a:t>12 settembre 2023</a:t>
            </a:r>
            <a:endParaRPr lang="it-IT" dirty="0">
              <a:latin typeface="DecimaWE Rg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49435" y="4298889"/>
            <a:ext cx="6359298" cy="2318221"/>
          </a:xfrm>
          <a:gradFill flip="none" rotWithShape="1">
            <a:gsLst>
              <a:gs pos="0">
                <a:srgbClr val="005DA4">
                  <a:shade val="30000"/>
                  <a:satMod val="115000"/>
                </a:srgbClr>
              </a:gs>
              <a:gs pos="50000">
                <a:srgbClr val="005DA4">
                  <a:shade val="67500"/>
                  <a:satMod val="115000"/>
                </a:srgbClr>
              </a:gs>
              <a:gs pos="100000">
                <a:srgbClr val="005DA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>
            <a:noAutofit/>
          </a:bodyPr>
          <a:lstStyle/>
          <a:p>
            <a:pPr lvl="0"/>
            <a:endParaRPr lang="it-IT" sz="1600" dirty="0" smtClean="0">
              <a:solidFill>
                <a:schemeClr val="bg1"/>
              </a:solidFill>
            </a:endParaRPr>
          </a:p>
          <a:p>
            <a:pPr lvl="0"/>
            <a:r>
              <a:rPr lang="it-IT" sz="3600" dirty="0" smtClean="0">
                <a:solidFill>
                  <a:schemeClr val="bg1"/>
                </a:solidFill>
              </a:rPr>
              <a:t>L’</a:t>
            </a:r>
            <a:r>
              <a:rPr lang="it-IT" sz="3600" dirty="0" smtClean="0">
                <a:solidFill>
                  <a:srgbClr val="FF0000"/>
                </a:solidFill>
              </a:rPr>
              <a:t>operatività </a:t>
            </a:r>
            <a:r>
              <a:rPr lang="it-IT" sz="3600" dirty="0" smtClean="0">
                <a:solidFill>
                  <a:schemeClr val="bg1"/>
                </a:solidFill>
              </a:rPr>
              <a:t>di ARPA: </a:t>
            </a:r>
            <a:endParaRPr lang="it-IT" sz="3600" dirty="0">
              <a:solidFill>
                <a:schemeClr val="bg1"/>
              </a:solidFill>
            </a:endParaRPr>
          </a:p>
          <a:p>
            <a:pPr lvl="0"/>
            <a:r>
              <a:rPr lang="it-IT" sz="3600" dirty="0" smtClean="0">
                <a:solidFill>
                  <a:schemeClr val="bg1"/>
                </a:solidFill>
              </a:rPr>
              <a:t>dalla missione alle attività</a:t>
            </a:r>
          </a:p>
          <a:p>
            <a:pPr lvl="0"/>
            <a:endParaRPr lang="it-IT" sz="1600" dirty="0">
              <a:solidFill>
                <a:schemeClr val="bg1"/>
              </a:solidFill>
            </a:endParaRPr>
          </a:p>
          <a:p>
            <a:pPr lvl="0" algn="r"/>
            <a:r>
              <a:rPr lang="it-IT" sz="1600" dirty="0" smtClean="0">
                <a:solidFill>
                  <a:schemeClr val="bg1"/>
                </a:solidFill>
              </a:rPr>
              <a:t>Il responsabile della Programmazione e Controllo</a:t>
            </a:r>
          </a:p>
          <a:p>
            <a:pPr lvl="0" algn="r"/>
            <a:r>
              <a:rPr lang="it-IT" sz="1600" dirty="0" smtClean="0">
                <a:solidFill>
                  <a:schemeClr val="bg1"/>
                </a:solidFill>
              </a:rPr>
              <a:t>dott.</a:t>
            </a:r>
            <a:r>
              <a:rPr lang="it-IT" sz="1600" baseline="30000" dirty="0" smtClean="0">
                <a:solidFill>
                  <a:schemeClr val="bg1"/>
                </a:solidFill>
              </a:rPr>
              <a:t>ssa</a:t>
            </a:r>
            <a:r>
              <a:rPr lang="it-IT" sz="1600" dirty="0" smtClean="0">
                <a:solidFill>
                  <a:schemeClr val="bg1"/>
                </a:solidFill>
              </a:rPr>
              <a:t> Beatrice Miorini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80939"/>
            <a:ext cx="443543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4. 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Partecipazione nelle emergenze, nelle crisi e nelle attività di protezione civile</a:t>
            </a:r>
            <a:endParaRPr lang="it-IT" sz="2000" dirty="0">
              <a:latin typeface="DecimaWE Rg" panose="02000000000000000000" pitchFamily="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1696875"/>
            <a:ext cx="4167161" cy="207384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186774" y="3986323"/>
            <a:ext cx="6937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0070C0"/>
                </a:solidFill>
                <a:latin typeface="DecimaWE Rg" panose="02000000000000000000" pitchFamily="2" charset="0"/>
              </a:rPr>
              <a:t>Nel </a:t>
            </a:r>
            <a:r>
              <a:rPr lang="it-IT" sz="24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2022 si sono aggiunte le emergenze straordinarie</a:t>
            </a:r>
            <a:endParaRPr lang="it-IT" sz="2400" b="1" i="1" dirty="0">
              <a:solidFill>
                <a:srgbClr val="0070C0"/>
              </a:solidFill>
              <a:latin typeface="DecimaWE Rg" panose="02000000000000000000" pitchFamily="2" charset="0"/>
            </a:endParaRPr>
          </a:p>
        </p:txBody>
      </p:sp>
      <p:pic>
        <p:nvPicPr>
          <p:cNvPr id="1025" name="Picture 1" descr="965d5aaf-275d-464d-92a5-414ceaaba436@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4594627"/>
            <a:ext cx="2611461" cy="196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f4fc2f1-6981-4cba-b6c8-498be3386085@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29" y="1667281"/>
            <a:ext cx="2853690" cy="214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283" y="4594627"/>
            <a:ext cx="5466736" cy="19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80939"/>
            <a:ext cx="4435434" cy="461665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5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. </a:t>
            </a:r>
            <a:r>
              <a:rPr lang="it-IT" sz="2400" dirty="0" err="1">
                <a:solidFill>
                  <a:srgbClr val="000000"/>
                </a:solidFill>
                <a:latin typeface="DecimaWE Rg" panose="02000000000000000000" pitchFamily="2" charset="0"/>
              </a:rPr>
              <a:t>Governance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 dell'ambiente</a:t>
            </a:r>
            <a:endParaRPr lang="it-IT" sz="2000" dirty="0">
              <a:latin typeface="DecimaWE Rg" panose="0200000000000000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74427" y="1312218"/>
            <a:ext cx="8450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DecimaWE Rg" panose="02000000000000000000" pitchFamily="2" charset="0"/>
              </a:rPr>
              <a:t>La </a:t>
            </a:r>
            <a:r>
              <a:rPr lang="it-IT" b="1" i="1" dirty="0" err="1" smtClean="0">
                <a:latin typeface="DecimaWE Rg" panose="02000000000000000000" pitchFamily="2" charset="0"/>
              </a:rPr>
              <a:t>governace</a:t>
            </a:r>
            <a:r>
              <a:rPr lang="it-IT" dirty="0" smtClean="0">
                <a:latin typeface="DecimaWE Rg" panose="02000000000000000000" pitchFamily="2" charset="0"/>
              </a:rPr>
              <a:t> comprende tutta l’attività di ARPA relativa alla diffusione della </a:t>
            </a:r>
            <a:r>
              <a:rPr lang="it-IT" b="1" dirty="0" smtClean="0">
                <a:latin typeface="DecimaWE Rg" panose="02000000000000000000" pitchFamily="2" charset="0"/>
              </a:rPr>
              <a:t>conoscenza</a:t>
            </a:r>
            <a:r>
              <a:rPr lang="it-IT" dirty="0" smtClean="0">
                <a:latin typeface="DecimaWE Rg" panose="02000000000000000000" pitchFamily="2" charset="0"/>
              </a:rPr>
              <a:t> (catasti, banche dati, elaborazioni,…) </a:t>
            </a:r>
            <a:r>
              <a:rPr lang="it-IT" b="1" dirty="0" smtClean="0">
                <a:latin typeface="DecimaWE Rg" panose="02000000000000000000" pitchFamily="2" charset="0"/>
              </a:rPr>
              <a:t>educazione</a:t>
            </a:r>
            <a:r>
              <a:rPr lang="it-IT" dirty="0" smtClean="0">
                <a:latin typeface="DecimaWE Rg" panose="02000000000000000000" pitchFamily="2" charset="0"/>
              </a:rPr>
              <a:t> e </a:t>
            </a:r>
            <a:r>
              <a:rPr lang="it-IT" b="1" dirty="0" smtClean="0">
                <a:latin typeface="DecimaWE Rg" panose="02000000000000000000" pitchFamily="2" charset="0"/>
              </a:rPr>
              <a:t>comunicazione</a:t>
            </a:r>
            <a:r>
              <a:rPr lang="it-IT" dirty="0" smtClean="0">
                <a:latin typeface="DecimaWE Rg" panose="02000000000000000000" pitchFamily="2" charset="0"/>
              </a:rPr>
              <a:t> (news, sito Internet, social media, eventi,….) </a:t>
            </a:r>
            <a:r>
              <a:rPr lang="it-IT" b="1" dirty="0" smtClean="0">
                <a:latin typeface="DecimaWE Rg" panose="02000000000000000000" pitchFamily="2" charset="0"/>
              </a:rPr>
              <a:t>progetti europei</a:t>
            </a:r>
            <a:r>
              <a:rPr lang="it-IT" dirty="0" smtClean="0">
                <a:latin typeface="DecimaWE Rg" panose="02000000000000000000" pitchFamily="2" charset="0"/>
              </a:rPr>
              <a:t>, gruppi di lavoro nazionali, …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20" y="2286183"/>
            <a:ext cx="3157594" cy="17819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9" y="2303738"/>
            <a:ext cx="3257214" cy="314598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9" y="5561027"/>
            <a:ext cx="8026813" cy="10160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617" y="2286183"/>
            <a:ext cx="2245656" cy="14644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555" y="4191755"/>
            <a:ext cx="3238707" cy="1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80939"/>
            <a:ext cx="4435434" cy="156966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6. 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Ulteriori attività </a:t>
            </a:r>
            <a:r>
              <a:rPr lang="it-IT" sz="2400" dirty="0" err="1" smtClean="0">
                <a:solidFill>
                  <a:srgbClr val="000000"/>
                </a:solidFill>
                <a:latin typeface="DecimaWE Rg" panose="02000000000000000000" pitchFamily="2" charset="0"/>
              </a:rPr>
              <a:t>sp</a:t>
            </a:r>
            <a:r>
              <a:rPr lang="it-IT" sz="2400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. </a:t>
            </a:r>
            <a:r>
              <a:rPr lang="it-IT" sz="2400" dirty="0">
                <a:solidFill>
                  <a:srgbClr val="000000"/>
                </a:solidFill>
                <a:latin typeface="DecimaWE Rg" panose="02000000000000000000" pitchFamily="2" charset="0"/>
              </a:rPr>
              <a:t>esercitate a supporto del </a:t>
            </a:r>
            <a:r>
              <a:rPr lang="it-IT" sz="2400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SS nell’ambito </a:t>
            </a:r>
            <a:r>
              <a:rPr lang="it-IT" sz="2400" dirty="0">
                <a:solidFill>
                  <a:srgbClr val="000000"/>
                </a:solidFill>
                <a:latin typeface="DecimaWE Rg" panose="02000000000000000000" pitchFamily="2" charset="0"/>
              </a:rPr>
              <a:t>della prevenzione collettiva e della sanità pubblica</a:t>
            </a:r>
            <a:endParaRPr lang="it-IT" sz="2000" dirty="0">
              <a:latin typeface="DecimaWE Rg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2054619"/>
            <a:ext cx="8045589" cy="14367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5" y="3669901"/>
            <a:ext cx="8067159" cy="11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80939"/>
            <a:ext cx="4435434" cy="83099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Campioni e parametri del Laboratorio ARPA FVG</a:t>
            </a:r>
            <a:endParaRPr lang="it-IT" sz="2000" dirty="0">
              <a:latin typeface="DecimaWE Rg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6" y="1446989"/>
            <a:ext cx="7530937" cy="493380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988060" y="3255711"/>
            <a:ext cx="286142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Nel 2022: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12.720 campioni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422.793 </a:t>
            </a:r>
            <a:r>
              <a:rPr lang="it-IT" sz="20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parametri di cui </a:t>
            </a:r>
            <a:r>
              <a:rPr lang="it-IT" sz="2000" b="1" i="1" dirty="0" smtClean="0">
                <a:solidFill>
                  <a:srgbClr val="00B050"/>
                </a:solidFill>
                <a:latin typeface="DecimaWE Rg" panose="02000000000000000000" pitchFamily="2" charset="0"/>
              </a:rPr>
              <a:t>152.382 </a:t>
            </a:r>
            <a:r>
              <a:rPr lang="it-IT" sz="20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di inquinanti emergenti</a:t>
            </a:r>
          </a:p>
        </p:txBody>
      </p:sp>
    </p:spTree>
    <p:extLst>
      <p:ext uri="{BB962C8B-B14F-4D97-AF65-F5344CB8AC3E}">
        <p14:creationId xmlns:p14="http://schemas.microsoft.com/office/powerpoint/2010/main" val="41543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656390" y="248791"/>
            <a:ext cx="444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DecimaWE Rg" panose="02000000000000000000" pitchFamily="2" charset="0"/>
              </a:rPr>
              <a:t>In conclusione…</a:t>
            </a:r>
            <a:endParaRPr lang="it-IT" sz="3200" b="1" dirty="0">
              <a:latin typeface="DecimaWE Rg" panose="02000000000000000000" pitchFamily="2" charset="0"/>
            </a:endParaRPr>
          </a:p>
        </p:txBody>
      </p:sp>
      <p:pic>
        <p:nvPicPr>
          <p:cNvPr id="7" name="Picture 1029" descr="landsat_regio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9746"/>
            <a:ext cx="4109706" cy="39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040156" y="1254612"/>
            <a:ext cx="4877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DecimaWE Rg" panose="02000000000000000000" pitchFamily="2" charset="0"/>
              </a:rPr>
              <a:t>… l’Agenzia svolge un importante servizio a supporto delle autorità competenti, degli enti locali, della sanità e della protezione civile, </a:t>
            </a:r>
            <a:r>
              <a:rPr lang="it-IT" sz="2000" b="1" dirty="0" smtClean="0">
                <a:latin typeface="DecimaWE Rg" panose="02000000000000000000" pitchFamily="2" charset="0"/>
              </a:rPr>
              <a:t>fornendo quotidianamente </a:t>
            </a:r>
            <a:r>
              <a:rPr lang="it-IT" sz="20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dati ed informazioni </a:t>
            </a:r>
            <a:r>
              <a:rPr lang="it-IT" sz="2000" b="1" dirty="0" smtClean="0">
                <a:latin typeface="DecimaWE Rg" panose="02000000000000000000" pitchFamily="2" charset="0"/>
              </a:rPr>
              <a:t>qualificate in materia di ambiente e sviluppo sostenibile</a:t>
            </a:r>
            <a:endParaRPr lang="it-IT" sz="2000" b="1" dirty="0">
              <a:latin typeface="DecimaWE Rg" panose="02000000000000000000" pitchFamily="2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767950" y="3468906"/>
            <a:ext cx="3491663" cy="2422065"/>
            <a:chOff x="4492440" y="3644440"/>
            <a:chExt cx="3491663" cy="2422065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5259" y="4411691"/>
              <a:ext cx="3215422" cy="62001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2440" y="3644440"/>
              <a:ext cx="3376561" cy="875405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3578" y="5071035"/>
              <a:ext cx="3330525" cy="995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37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018" y="4996433"/>
            <a:ext cx="3163016" cy="158064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9697" y="1182073"/>
            <a:ext cx="4674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latin typeface="DecimaWE Rg" panose="02000000000000000000" pitchFamily="2" charset="0"/>
                <a:hlinkClick r:id="rId3"/>
              </a:rPr>
              <a:t>https://</a:t>
            </a:r>
            <a:r>
              <a:rPr lang="it-IT" sz="3600" dirty="0" smtClean="0">
                <a:latin typeface="DecimaWE Rg" panose="02000000000000000000" pitchFamily="2" charset="0"/>
                <a:hlinkClick r:id="rId3"/>
              </a:rPr>
              <a:t>www.arpa.fvg.it/</a:t>
            </a:r>
            <a:r>
              <a:rPr lang="it-IT" sz="3600" dirty="0" smtClean="0">
                <a:latin typeface="DecimaWE Rg" panose="02000000000000000000" pitchFamily="2" charset="0"/>
              </a:rPr>
              <a:t> </a:t>
            </a:r>
            <a:endParaRPr lang="it-IT" sz="3600" dirty="0">
              <a:latin typeface="DecimaWE Rg" panose="02000000000000000000" pitchFamily="2" charset="0"/>
            </a:endParaRPr>
          </a:p>
        </p:txBody>
      </p:sp>
      <p:pic>
        <p:nvPicPr>
          <p:cNvPr id="1026" name="Picture 2" descr="19cd2330-7f7c-4271-b2ec-ee1580f6f884@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2" y="1828404"/>
            <a:ext cx="1403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20a4823-2753-4063-baa2-596ad05f8696@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27" y="1159340"/>
            <a:ext cx="1403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3f3f1ab-a649-4aae-ae9b-c35c0bc25ee7@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78" y="3131421"/>
            <a:ext cx="1403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e1b4450a-fa58-4aaf-ac86-553c845d7f30@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48" y="2005079"/>
            <a:ext cx="1403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add8bf11-6e43-49f4-8c19-2142ee70c03a@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07" y="1787342"/>
            <a:ext cx="1403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539999" y="125106"/>
            <a:ext cx="480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>
                <a:latin typeface="DecimaWE Rg" panose="02000000000000000000" pitchFamily="2" charset="0"/>
              </a:rPr>
              <a:t>… diffondendo </a:t>
            </a:r>
            <a:r>
              <a:rPr lang="it-IT" sz="3000" dirty="0" smtClean="0">
                <a:latin typeface="DecimaWE Rg" panose="02000000000000000000" pitchFamily="2" charset="0"/>
              </a:rPr>
              <a:t>conoscenza in materia ambientale …</a:t>
            </a:r>
            <a:endParaRPr lang="it-IT" sz="3000" dirty="0"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277" y="1334336"/>
            <a:ext cx="57431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DecimaWE Rg" panose="02000000000000000000" pitchFamily="2" charset="0"/>
              </a:rPr>
              <a:t>L’agenzia ogni anno coinvolge i propri </a:t>
            </a:r>
            <a:r>
              <a:rPr lang="it-IT" b="1" dirty="0" smtClean="0">
                <a:latin typeface="DecimaWE Rg" panose="02000000000000000000" pitchFamily="2" charset="0"/>
              </a:rPr>
              <a:t>stakeholder</a:t>
            </a:r>
            <a:r>
              <a:rPr lang="it-IT" dirty="0" smtClean="0">
                <a:latin typeface="DecimaWE Rg" panose="02000000000000000000" pitchFamily="2" charset="0"/>
              </a:rPr>
              <a:t> in una serie di </a:t>
            </a:r>
            <a:r>
              <a:rPr lang="it-IT" dirty="0" smtClean="0">
                <a:latin typeface="DecimaWE Rg" panose="02000000000000000000" pitchFamily="2" charset="0"/>
              </a:rPr>
              <a:t>sondaggi/</a:t>
            </a:r>
            <a:r>
              <a:rPr lang="it-IT" dirty="0" err="1" smtClean="0">
                <a:latin typeface="DecimaWE Rg" panose="02000000000000000000" pitchFamily="2" charset="0"/>
              </a:rPr>
              <a:t>questinalri</a:t>
            </a:r>
            <a:r>
              <a:rPr lang="it-IT" dirty="0" smtClean="0">
                <a:latin typeface="DecimaWE Rg" panose="02000000000000000000" pitchFamily="2" charset="0"/>
              </a:rPr>
              <a:t> </a:t>
            </a:r>
            <a:r>
              <a:rPr lang="it-IT" dirty="0" smtClean="0">
                <a:latin typeface="DecimaWE Rg" panose="02000000000000000000" pitchFamily="2" charset="0"/>
              </a:rPr>
              <a:t>utili per la </a:t>
            </a:r>
            <a:r>
              <a:rPr lang="it-IT" b="1" dirty="0" smtClean="0">
                <a:latin typeface="DecimaWE Rg" panose="02000000000000000000" pitchFamily="2" charset="0"/>
              </a:rPr>
              <a:t>valutazione partecipativa  </a:t>
            </a:r>
            <a:r>
              <a:rPr lang="it-IT" dirty="0" smtClean="0">
                <a:latin typeface="DecimaWE Rg" panose="02000000000000000000" pitchFamily="2" charset="0"/>
              </a:rPr>
              <a:t>e la </a:t>
            </a:r>
            <a:r>
              <a:rPr lang="it-IT" b="1" dirty="0" smtClean="0">
                <a:latin typeface="DecimaWE Rg" panose="02000000000000000000" pitchFamily="2" charset="0"/>
              </a:rPr>
              <a:t>soddisfazione del cliente</a:t>
            </a:r>
            <a:r>
              <a:rPr lang="it-IT" dirty="0" smtClean="0">
                <a:latin typeface="DecimaWE Rg" panose="02000000000000000000" pitchFamily="2" charset="0"/>
              </a:rPr>
              <a:t>.</a:t>
            </a:r>
          </a:p>
          <a:p>
            <a:endParaRPr lang="it-IT" dirty="0">
              <a:latin typeface="DecimaWE Rg" panose="02000000000000000000" pitchFamily="2" charset="0"/>
            </a:endParaRPr>
          </a:p>
          <a:p>
            <a:r>
              <a:rPr lang="it-IT" dirty="0" smtClean="0">
                <a:latin typeface="DecimaWE Rg" panose="02000000000000000000" pitchFamily="2" charset="0"/>
              </a:rPr>
              <a:t>Le risultanze vengono utilizzate in </a:t>
            </a:r>
            <a:r>
              <a:rPr lang="it-IT" b="1" dirty="0" smtClean="0">
                <a:latin typeface="DecimaWE Rg" panose="02000000000000000000" pitchFamily="2" charset="0"/>
              </a:rPr>
              <a:t>programmazione</a:t>
            </a:r>
            <a:r>
              <a:rPr lang="it-IT" dirty="0" smtClean="0">
                <a:latin typeface="DecimaWE Rg" panose="02000000000000000000" pitchFamily="2" charset="0"/>
              </a:rPr>
              <a:t> e per il </a:t>
            </a:r>
            <a:r>
              <a:rPr lang="it-IT" b="1" dirty="0" smtClean="0">
                <a:latin typeface="DecimaWE Rg" panose="02000000000000000000" pitchFamily="2" charset="0"/>
              </a:rPr>
              <a:t>miglioramento continuo delle nostre prestazioni ambientali</a:t>
            </a:r>
            <a:r>
              <a:rPr lang="it-IT" dirty="0" smtClean="0">
                <a:latin typeface="DecimaWE Rg" panose="02000000000000000000" pitchFamily="2" charset="0"/>
              </a:rPr>
              <a:t>.</a:t>
            </a:r>
          </a:p>
          <a:p>
            <a:endParaRPr lang="it-IT" dirty="0">
              <a:latin typeface="DecimaWE Rg" panose="02000000000000000000" pitchFamily="2" charset="0"/>
            </a:endParaRPr>
          </a:p>
          <a:p>
            <a:r>
              <a:rPr lang="it-IT" dirty="0" smtClean="0">
                <a:latin typeface="DecimaWE Rg" panose="02000000000000000000" pitchFamily="2" charset="0"/>
              </a:rPr>
              <a:t>Con la giornata della trasparenza</a:t>
            </a:r>
          </a:p>
          <a:p>
            <a:r>
              <a:rPr lang="it-IT" dirty="0" smtClean="0">
                <a:latin typeface="DecimaWE Rg" panose="02000000000000000000" pitchFamily="2" charset="0"/>
              </a:rPr>
              <a:t>è stato avviato un sondaggio </a:t>
            </a:r>
          </a:p>
          <a:p>
            <a:r>
              <a:rPr lang="it-IT" dirty="0" smtClean="0">
                <a:latin typeface="DecimaWE Rg" panose="02000000000000000000" pitchFamily="2" charset="0"/>
              </a:rPr>
              <a:t>sulla </a:t>
            </a:r>
            <a:r>
              <a:rPr lang="it-IT" b="1" dirty="0" smtClean="0">
                <a:latin typeface="DecimaWE Rg" panose="02000000000000000000" pitchFamily="2" charset="0"/>
              </a:rPr>
              <a:t>percezione dell’ambiente </a:t>
            </a:r>
          </a:p>
          <a:p>
            <a:r>
              <a:rPr lang="it-IT" b="1" dirty="0" smtClean="0">
                <a:latin typeface="DecimaWE Rg" panose="02000000000000000000" pitchFamily="2" charset="0"/>
              </a:rPr>
              <a:t>da parte dei cittadini.</a:t>
            </a:r>
          </a:p>
          <a:p>
            <a:endParaRPr lang="it-IT" dirty="0">
              <a:latin typeface="DecimaWE Rg" panose="02000000000000000000" pitchFamily="2" charset="0"/>
            </a:endParaRPr>
          </a:p>
          <a:p>
            <a:r>
              <a:rPr lang="it-IT" dirty="0" smtClean="0">
                <a:latin typeface="DecimaWE Rg" panose="02000000000000000000" pitchFamily="2" charset="0"/>
              </a:rPr>
              <a:t>Di seguito il </a:t>
            </a:r>
            <a:r>
              <a:rPr lang="it-IT" b="1" dirty="0" err="1" smtClean="0">
                <a:latin typeface="DecimaWE Rg" panose="02000000000000000000" pitchFamily="2" charset="0"/>
              </a:rPr>
              <a:t>qr</a:t>
            </a:r>
            <a:r>
              <a:rPr lang="it-IT" b="1" dirty="0" smtClean="0">
                <a:latin typeface="DecimaWE Rg" panose="02000000000000000000" pitchFamily="2" charset="0"/>
              </a:rPr>
              <a:t> code </a:t>
            </a:r>
            <a:r>
              <a:rPr lang="it-IT" dirty="0" smtClean="0">
                <a:latin typeface="DecimaWE Rg" panose="02000000000000000000" pitchFamily="2" charset="0"/>
              </a:rPr>
              <a:t>per </a:t>
            </a:r>
          </a:p>
          <a:p>
            <a:r>
              <a:rPr lang="it-IT" dirty="0" smtClean="0">
                <a:latin typeface="DecimaWE Rg" panose="02000000000000000000" pitchFamily="2" charset="0"/>
              </a:rPr>
              <a:t>partecipare</a:t>
            </a:r>
            <a:r>
              <a:rPr lang="it-IT" dirty="0" smtClean="0">
                <a:latin typeface="DecimaWE Rg" panose="02000000000000000000" pitchFamily="2" charset="0"/>
              </a:rPr>
              <a:t>.</a:t>
            </a:r>
          </a:p>
          <a:p>
            <a:endParaRPr lang="it-IT" dirty="0" smtClean="0">
              <a:latin typeface="DecimaWE Rg" panose="02000000000000000000" pitchFamily="2" charset="0"/>
            </a:endParaRPr>
          </a:p>
          <a:p>
            <a:endParaRPr lang="it-IT" dirty="0">
              <a:latin typeface="DecimaWE Rg" panose="02000000000000000000" pitchFamily="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56390" y="248200"/>
            <a:ext cx="444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DecimaWE Rg" panose="02000000000000000000" pitchFamily="2" charset="0"/>
              </a:rPr>
              <a:t>… grazie anche al </a:t>
            </a:r>
            <a:r>
              <a:rPr lang="it-IT" sz="3200" dirty="0" smtClean="0">
                <a:latin typeface="DecimaWE Rg" panose="02000000000000000000" pitchFamily="2" charset="0"/>
              </a:rPr>
              <a:t>coinvolgimento costante</a:t>
            </a:r>
            <a:endParaRPr lang="it-IT" sz="3200" b="1" dirty="0">
              <a:latin typeface="DecimaWE Rg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353" y="1334336"/>
            <a:ext cx="2521080" cy="52580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679" y="3296587"/>
            <a:ext cx="2902099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56390" y="248791"/>
            <a:ext cx="444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DecimaWE Rg" panose="02000000000000000000" pitchFamily="2" charset="0"/>
              </a:rPr>
              <a:t>Il nostro lavoro nel </a:t>
            </a:r>
            <a:r>
              <a:rPr lang="it-IT" sz="3200" b="1" dirty="0" smtClean="0">
                <a:latin typeface="DecimaWE Rg" panose="02000000000000000000" pitchFamily="2" charset="0"/>
              </a:rPr>
              <a:t>contesto regionale </a:t>
            </a:r>
            <a:endParaRPr lang="it-IT" sz="3200" b="1" dirty="0">
              <a:latin typeface="DecimaWE Rg" panose="02000000000000000000" pitchFamily="2" charset="0"/>
            </a:endParaRPr>
          </a:p>
        </p:txBody>
      </p:sp>
      <p:pic>
        <p:nvPicPr>
          <p:cNvPr id="8" name="Picture 1029" descr="landsat_regio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036"/>
            <a:ext cx="4109706" cy="39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111095290"/>
              </p:ext>
            </p:extLst>
          </p:nvPr>
        </p:nvGraphicFramePr>
        <p:xfrm>
          <a:off x="4460657" y="1892460"/>
          <a:ext cx="4662426" cy="401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ttangolo 9"/>
          <p:cNvSpPr/>
          <p:nvPr/>
        </p:nvSpPr>
        <p:spPr>
          <a:xfrm>
            <a:off x="4492440" y="1228546"/>
            <a:ext cx="4508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Mission</a:t>
            </a:r>
            <a:r>
              <a:rPr lang="it-IT" sz="3200" dirty="0" smtClean="0">
                <a:latin typeface="DecimaWE Rg" panose="02000000000000000000" pitchFamily="2" charset="0"/>
              </a:rPr>
              <a:t> di ARPA FVG: cosa</a:t>
            </a:r>
            <a:endParaRPr lang="it-IT" sz="3200" dirty="0">
              <a:latin typeface="DecimaWE Rg" panose="02000000000000000000" pitchFamily="2" charset="0"/>
            </a:endParaRPr>
          </a:p>
        </p:txBody>
      </p:sp>
      <p:sp>
        <p:nvSpPr>
          <p:cNvPr id="6" name="Freccia a sinistra 5"/>
          <p:cNvSpPr/>
          <p:nvPr/>
        </p:nvSpPr>
        <p:spPr>
          <a:xfrm>
            <a:off x="3607684" y="3385594"/>
            <a:ext cx="1247895" cy="102436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-61567" y="2599752"/>
            <a:ext cx="38386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nostra </a:t>
            </a:r>
            <a:r>
              <a:rPr lang="it-IT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missione</a:t>
            </a:r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È </a:t>
            </a:r>
          </a:p>
          <a:p>
            <a:pPr algn="ctr"/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il territorio</a:t>
            </a:r>
            <a:endParaRPr lang="it-IT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66611" y="5734823"/>
            <a:ext cx="64219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Più di </a:t>
            </a:r>
            <a:r>
              <a:rPr lang="it-IT" sz="28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2.000</a:t>
            </a:r>
            <a:r>
              <a:rPr lang="it-IT" sz="28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 uscite sul territorio all’anno …</a:t>
            </a:r>
          </a:p>
          <a:p>
            <a:r>
              <a:rPr lang="it-IT" sz="28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… ogni giorno </a:t>
            </a:r>
            <a:r>
              <a:rPr lang="it-IT" sz="28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5 squadre </a:t>
            </a:r>
            <a:r>
              <a:rPr lang="it-IT" sz="28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sul territorio</a:t>
            </a:r>
            <a:endParaRPr lang="it-IT" sz="2800" dirty="0"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56390" y="248791"/>
            <a:ext cx="444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DecimaWE Rg" panose="02000000000000000000" pitchFamily="2" charset="0"/>
              </a:rPr>
              <a:t>Il nostro lavoro nel </a:t>
            </a:r>
            <a:r>
              <a:rPr lang="it-IT" sz="3200" b="1" dirty="0" smtClean="0">
                <a:latin typeface="DecimaWE Rg" panose="02000000000000000000" pitchFamily="2" charset="0"/>
              </a:rPr>
              <a:t>contesto regionale </a:t>
            </a:r>
            <a:endParaRPr lang="it-IT" sz="3200" b="1" dirty="0">
              <a:latin typeface="DecimaWE Rg" panose="02000000000000000000" pitchFamily="2" charset="0"/>
            </a:endParaRP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595711149"/>
              </p:ext>
            </p:extLst>
          </p:nvPr>
        </p:nvGraphicFramePr>
        <p:xfrm>
          <a:off x="4492440" y="1793036"/>
          <a:ext cx="4292744" cy="3762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029" descr="landsat_region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036"/>
            <a:ext cx="4109706" cy="39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4825010" y="2874959"/>
            <a:ext cx="879676" cy="7994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4515607" y="1991850"/>
            <a:ext cx="782145" cy="7952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40" y="4558228"/>
            <a:ext cx="834802" cy="7974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145" y="5394873"/>
            <a:ext cx="1105296" cy="1067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6714" y="1723588"/>
            <a:ext cx="1360882" cy="1020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10" y="5082665"/>
            <a:ext cx="969189" cy="726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8729" y="3698881"/>
            <a:ext cx="804761" cy="8192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18" y="3548773"/>
            <a:ext cx="959792" cy="639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38" y="2943101"/>
            <a:ext cx="831083" cy="103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9c5e3ec7-e8b3-44d6-ab25-0714cc0894ff@um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0" y="4033792"/>
            <a:ext cx="786655" cy="1048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fa2a14d-a989-45c2-a354-ab6872516b9f@um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49" y="3005598"/>
            <a:ext cx="1172619" cy="850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90c8295-75f3-4fae-ba78-47c2ebabf08a@um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90" y="4388934"/>
            <a:ext cx="875639" cy="656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2329f436-abee-48ed-ad74-7cbad9c7ca96@um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16" y="3923017"/>
            <a:ext cx="650053" cy="1155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8d61646-06d5-4cf5-857d-fab23f9afe96@um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9" y="1574798"/>
            <a:ext cx="678182" cy="9042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06051" y="1838483"/>
            <a:ext cx="5111515" cy="3717365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4492440" y="1228546"/>
            <a:ext cx="4654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Mission</a:t>
            </a:r>
            <a:r>
              <a:rPr lang="it-IT" sz="3200" dirty="0" smtClean="0">
                <a:latin typeface="DecimaWE Rg" panose="02000000000000000000" pitchFamily="2" charset="0"/>
              </a:rPr>
              <a:t> di ARPA FVG: come</a:t>
            </a:r>
            <a:endParaRPr lang="it-IT" sz="3200" dirty="0">
              <a:latin typeface="DecimaWE Rg" panose="02000000000000000000" pitchFamily="2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497821" y="6037357"/>
            <a:ext cx="5666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più di </a:t>
            </a:r>
            <a:r>
              <a:rPr lang="it-IT" sz="32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12.000 </a:t>
            </a:r>
            <a:r>
              <a:rPr lang="it-IT" sz="32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campioni analizzati</a:t>
            </a:r>
            <a:endParaRPr lang="it-IT" sz="3200" dirty="0"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56390" y="248791"/>
            <a:ext cx="444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DecimaWE Rg" panose="02000000000000000000" pitchFamily="2" charset="0"/>
              </a:rPr>
              <a:t>Il nostro lavoro nel </a:t>
            </a:r>
            <a:r>
              <a:rPr lang="it-IT" sz="3200" b="1" dirty="0" smtClean="0">
                <a:latin typeface="DecimaWE Rg" panose="02000000000000000000" pitchFamily="2" charset="0"/>
              </a:rPr>
              <a:t>contesto nazionale </a:t>
            </a:r>
            <a:endParaRPr lang="it-IT" sz="3200" b="1" dirty="0">
              <a:latin typeface="DecimaWE Rg" panose="02000000000000000000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320724" y="126192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DecimaWE Rg" panose="02000000000000000000" pitchFamily="2" charset="0"/>
              </a:rPr>
              <a:t>la </a:t>
            </a:r>
            <a:r>
              <a:rPr lang="it-IT" sz="2400" b="1" i="1" dirty="0" err="1" smtClean="0">
                <a:solidFill>
                  <a:srgbClr val="C00000"/>
                </a:solidFill>
                <a:latin typeface="DecimaWE Rg" panose="02000000000000000000" pitchFamily="2" charset="0"/>
              </a:rPr>
              <a:t>Mission</a:t>
            </a:r>
            <a:r>
              <a:rPr lang="it-IT" sz="24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 </a:t>
            </a:r>
            <a:r>
              <a:rPr lang="it-IT" sz="2400" dirty="0" err="1" smtClean="0">
                <a:latin typeface="DecimaWE Rg" panose="02000000000000000000" pitchFamily="2" charset="0"/>
              </a:rPr>
              <a:t>vine</a:t>
            </a:r>
            <a:r>
              <a:rPr lang="it-IT" sz="2400" dirty="0" smtClean="0">
                <a:latin typeface="DecimaWE Rg" panose="02000000000000000000" pitchFamily="2" charset="0"/>
              </a:rPr>
              <a:t> articolata in un </a:t>
            </a:r>
            <a:r>
              <a:rPr lang="it-IT" sz="2400" b="1" dirty="0" smtClean="0">
                <a:latin typeface="DecimaWE Rg" panose="02000000000000000000" pitchFamily="2" charset="0"/>
              </a:rPr>
              <a:t>Catalogo</a:t>
            </a:r>
            <a:r>
              <a:rPr lang="it-IT" sz="2400" dirty="0" smtClean="0">
                <a:latin typeface="DecimaWE Rg" panose="02000000000000000000" pitchFamily="2" charset="0"/>
              </a:rPr>
              <a:t> di </a:t>
            </a:r>
            <a:r>
              <a:rPr lang="it-IT" sz="2400" b="1" dirty="0" smtClean="0">
                <a:latin typeface="DecimaWE Rg" panose="02000000000000000000" pitchFamily="2" charset="0"/>
              </a:rPr>
              <a:t>servizi</a:t>
            </a:r>
            <a:r>
              <a:rPr lang="it-IT" sz="2400" dirty="0" smtClean="0">
                <a:latin typeface="DecimaWE Rg" panose="02000000000000000000" pitchFamily="2" charset="0"/>
              </a:rPr>
              <a:t> e </a:t>
            </a:r>
            <a:r>
              <a:rPr lang="it-IT" sz="2400" b="1" dirty="0" smtClean="0">
                <a:latin typeface="DecimaWE Rg" panose="02000000000000000000" pitchFamily="2" charset="0"/>
              </a:rPr>
              <a:t>prestazioni</a:t>
            </a:r>
            <a:r>
              <a:rPr lang="it-IT" sz="2400" dirty="0" smtClean="0">
                <a:latin typeface="DecimaWE Rg" panose="02000000000000000000" pitchFamily="2" charset="0"/>
              </a:rPr>
              <a:t> che hanno lo scopo di garantire i LEPTA:</a:t>
            </a:r>
            <a:r>
              <a:rPr lang="it-IT" sz="2400" b="1" i="1" dirty="0" smtClean="0">
                <a:solidFill>
                  <a:srgbClr val="C00000"/>
                </a:solidFill>
                <a:latin typeface="DecimaWE Rg" panose="02000000000000000000" pitchFamily="2" charset="0"/>
              </a:rPr>
              <a:t> </a:t>
            </a:r>
            <a:endParaRPr lang="it-IT" sz="2400" dirty="0">
              <a:latin typeface="DecimaWE Rg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836" y="2565987"/>
            <a:ext cx="4277322" cy="1019317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4543564" y="3687097"/>
            <a:ext cx="4241620" cy="1732938"/>
            <a:chOff x="4296863" y="3337422"/>
            <a:chExt cx="4241620" cy="173293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6863" y="3337422"/>
              <a:ext cx="4201111" cy="1124107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3109" y="4403517"/>
              <a:ext cx="4115374" cy="666843"/>
            </a:xfrm>
            <a:prstGeom prst="rect">
              <a:avLst/>
            </a:prstGeom>
          </p:spPr>
        </p:pic>
      </p:grpSp>
      <p:sp>
        <p:nvSpPr>
          <p:cNvPr id="11" name="Rettangolo 10"/>
          <p:cNvSpPr/>
          <p:nvPr/>
        </p:nvSpPr>
        <p:spPr>
          <a:xfrm>
            <a:off x="5537178" y="5783582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DecimaWE Rg" panose="02000000000000000000" pitchFamily="2" charset="0"/>
              </a:rPr>
              <a:t>Art. 117, comma 2, </a:t>
            </a:r>
            <a:r>
              <a:rPr lang="it-IT" dirty="0" err="1" smtClean="0">
                <a:latin typeface="DecimaWE Rg" panose="02000000000000000000" pitchFamily="2" charset="0"/>
              </a:rPr>
              <a:t>lett</a:t>
            </a:r>
            <a:r>
              <a:rPr lang="it-IT" dirty="0" smtClean="0">
                <a:latin typeface="DecimaWE Rg" panose="02000000000000000000" pitchFamily="2" charset="0"/>
              </a:rPr>
              <a:t>. m),  </a:t>
            </a:r>
            <a:r>
              <a:rPr lang="it-IT" dirty="0" err="1" smtClean="0">
                <a:latin typeface="DecimaWE Rg" panose="02000000000000000000" pitchFamily="2" charset="0"/>
              </a:rPr>
              <a:t>Cost</a:t>
            </a:r>
            <a:r>
              <a:rPr lang="it-IT" dirty="0" smtClean="0">
                <a:latin typeface="DecimaWE Rg" panose="02000000000000000000" pitchFamily="2" charset="0"/>
              </a:rPr>
              <a:t>.</a:t>
            </a:r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704246" y="2483053"/>
            <a:ext cx="3232955" cy="3672377"/>
            <a:chOff x="6779292" y="2654824"/>
            <a:chExt cx="2753710" cy="313353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00BC433-F379-4DF0-A169-23B0C8F8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9292" y="2654824"/>
              <a:ext cx="2753710" cy="3133532"/>
            </a:xfrm>
            <a:prstGeom prst="rect">
              <a:avLst/>
            </a:prstGeom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15290DB-2EEC-4217-9AD5-769FEB564BB4}"/>
                </a:ext>
              </a:extLst>
            </p:cNvPr>
            <p:cNvSpPr/>
            <p:nvPr/>
          </p:nvSpPr>
          <p:spPr>
            <a:xfrm>
              <a:off x="8081319" y="3007415"/>
              <a:ext cx="198782" cy="1391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1136A49A-F4CF-40E1-B2CF-033C99AAA57E}"/>
                </a:ext>
              </a:extLst>
            </p:cNvPr>
            <p:cNvSpPr/>
            <p:nvPr/>
          </p:nvSpPr>
          <p:spPr>
            <a:xfrm>
              <a:off x="8180710" y="4046199"/>
              <a:ext cx="198782" cy="13914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596D7767-67E6-48C6-9ECD-B6A7A79E7BC6}"/>
                </a:ext>
              </a:extLst>
            </p:cNvPr>
            <p:cNvSpPr/>
            <p:nvPr/>
          </p:nvSpPr>
          <p:spPr>
            <a:xfrm>
              <a:off x="7396261" y="3076989"/>
              <a:ext cx="198782" cy="1391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D46A4C3D-BB2C-4C00-978D-C276912AB29A}"/>
                </a:ext>
              </a:extLst>
            </p:cNvPr>
            <p:cNvSpPr/>
            <p:nvPr/>
          </p:nvSpPr>
          <p:spPr>
            <a:xfrm>
              <a:off x="8141774" y="3717510"/>
              <a:ext cx="198782" cy="1391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EC872A3-1367-435C-83CC-B5102054D4DF}"/>
                </a:ext>
              </a:extLst>
            </p:cNvPr>
            <p:cNvSpPr/>
            <p:nvPr/>
          </p:nvSpPr>
          <p:spPr>
            <a:xfrm>
              <a:off x="8827574" y="4317955"/>
              <a:ext cx="198782" cy="1391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D1354DE0-6854-43CC-BCEE-634C9EDFB56B}"/>
                </a:ext>
              </a:extLst>
            </p:cNvPr>
            <p:cNvSpPr/>
            <p:nvPr/>
          </p:nvSpPr>
          <p:spPr>
            <a:xfrm>
              <a:off x="8340556" y="5250945"/>
              <a:ext cx="198782" cy="1391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C44DCAB-E635-4F7D-9261-F39A866DF537}"/>
                </a:ext>
              </a:extLst>
            </p:cNvPr>
            <p:cNvSpPr/>
            <p:nvPr/>
          </p:nvSpPr>
          <p:spPr>
            <a:xfrm>
              <a:off x="7230360" y="4458856"/>
              <a:ext cx="198782" cy="1391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0025C216-48DF-4C6B-B024-D7C60EACA4E6}"/>
                </a:ext>
              </a:extLst>
            </p:cNvPr>
            <p:cNvCxnSpPr>
              <a:cxnSpLocks/>
              <a:stCxn id="21" idx="0"/>
              <a:endCxn id="20" idx="2"/>
            </p:cNvCxnSpPr>
            <p:nvPr/>
          </p:nvCxnSpPr>
          <p:spPr>
            <a:xfrm>
              <a:off x="7329751" y="4458856"/>
              <a:ext cx="1010805" cy="86166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1BFEDD5D-E0F0-41FC-8569-EE9893EACC7F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 flipV="1">
              <a:off x="8439947" y="4457103"/>
              <a:ext cx="487018" cy="9329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88D622A9-DA75-4207-BB24-3C59468E8D87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>
              <a:off x="8241165" y="3717510"/>
              <a:ext cx="754047" cy="7025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FE88C277-62BE-42BA-9670-EE166BF82F0E}"/>
                </a:ext>
              </a:extLst>
            </p:cNvPr>
            <p:cNvCxnSpPr>
              <a:cxnSpLocks/>
            </p:cNvCxnSpPr>
            <p:nvPr/>
          </p:nvCxnSpPr>
          <p:spPr>
            <a:xfrm>
              <a:off x="7495652" y="3171947"/>
              <a:ext cx="663192" cy="55142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7E2EBA1B-8312-453C-9369-6E61A6AC1057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7595043" y="3076989"/>
              <a:ext cx="486276" cy="3239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0FAA29F2-BAB7-4B14-8E00-54054A25C0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8519" y="4115773"/>
              <a:ext cx="821047" cy="346981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70AF3CB0-C480-46D7-B8D1-CA5FAC48EEB2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8178053" y="3082485"/>
              <a:ext cx="63112" cy="6350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1D947C00-BB40-4005-A9C5-AB8757414A95}"/>
                </a:ext>
              </a:extLst>
            </p:cNvPr>
            <p:cNvCxnSpPr>
              <a:cxnSpLocks/>
              <a:stCxn id="17" idx="4"/>
              <a:endCxn id="21" idx="0"/>
            </p:cNvCxnSpPr>
            <p:nvPr/>
          </p:nvCxnSpPr>
          <p:spPr>
            <a:xfrm flipH="1">
              <a:off x="7329751" y="3216137"/>
              <a:ext cx="165901" cy="12427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CE42AC14-6933-4368-9D56-33C66FD05C75}"/>
                </a:ext>
              </a:extLst>
            </p:cNvPr>
            <p:cNvCxnSpPr>
              <a:cxnSpLocks/>
              <a:stCxn id="18" idx="4"/>
              <a:endCxn id="16" idx="0"/>
            </p:cNvCxnSpPr>
            <p:nvPr/>
          </p:nvCxnSpPr>
          <p:spPr>
            <a:xfrm>
              <a:off x="8241165" y="3856658"/>
              <a:ext cx="38936" cy="18954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36820884-EC17-47CF-8A63-4E8BE82FCBF4}"/>
                </a:ext>
              </a:extLst>
            </p:cNvPr>
            <p:cNvCxnSpPr>
              <a:cxnSpLocks/>
            </p:cNvCxnSpPr>
            <p:nvPr/>
          </p:nvCxnSpPr>
          <p:spPr>
            <a:xfrm>
              <a:off x="8260633" y="4164969"/>
              <a:ext cx="576584" cy="1529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5F7CFE9A-3ECB-4981-9B97-00D7350EB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8687" y="4416697"/>
              <a:ext cx="1414328" cy="1240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B3DF9700-8337-4CCD-ADBF-D2D2DCDD3BAB}"/>
                </a:ext>
              </a:extLst>
            </p:cNvPr>
            <p:cNvCxnSpPr>
              <a:cxnSpLocks/>
              <a:stCxn id="21" idx="0"/>
              <a:endCxn id="15" idx="4"/>
            </p:cNvCxnSpPr>
            <p:nvPr/>
          </p:nvCxnSpPr>
          <p:spPr>
            <a:xfrm flipV="1">
              <a:off x="7329751" y="3146563"/>
              <a:ext cx="850959" cy="13122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AB9E15E0-8D6D-4445-B87F-A7089BEDB7BE}"/>
                </a:ext>
              </a:extLst>
            </p:cNvPr>
            <p:cNvCxnSpPr>
              <a:cxnSpLocks/>
              <a:stCxn id="20" idx="1"/>
              <a:endCxn id="16" idx="4"/>
            </p:cNvCxnSpPr>
            <p:nvPr/>
          </p:nvCxnSpPr>
          <p:spPr>
            <a:xfrm flipH="1" flipV="1">
              <a:off x="8280101" y="4185347"/>
              <a:ext cx="89566" cy="108597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42151662-22FA-4D9D-8737-5E74CDDC99BA}"/>
                </a:ext>
              </a:extLst>
            </p:cNvPr>
            <p:cNvCxnSpPr>
              <a:cxnSpLocks/>
              <a:endCxn id="19" idx="7"/>
            </p:cNvCxnSpPr>
            <p:nvPr/>
          </p:nvCxnSpPr>
          <p:spPr>
            <a:xfrm>
              <a:off x="8209609" y="3070710"/>
              <a:ext cx="787636" cy="12676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4" y="2063622"/>
            <a:ext cx="4553183" cy="43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88785" y="301449"/>
            <a:ext cx="4435434" cy="8309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1. MONITORAGGIO 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dello Stato dell'Ambiente</a:t>
            </a:r>
            <a:r>
              <a:rPr lang="it-IT" sz="2400" dirty="0">
                <a:latin typeface="DecimaWE Rg" panose="02000000000000000000" pitchFamily="2" charset="0"/>
              </a:rPr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7" y="1281461"/>
            <a:ext cx="7706630" cy="454191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627252" y="1433775"/>
            <a:ext cx="3157932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Nel 2022: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4.458 campioni chimici e microbiologici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70C0"/>
                </a:solidFill>
                <a:latin typeface="DecimaWE Rg" panose="02000000000000000000" pitchFamily="2" charset="0"/>
              </a:rPr>
              <a:t>414 </a:t>
            </a:r>
            <a:r>
              <a:rPr lang="it-IT" b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campioni </a:t>
            </a:r>
            <a:r>
              <a:rPr lang="it-IT" b="1" dirty="0">
                <a:solidFill>
                  <a:srgbClr val="0070C0"/>
                </a:solidFill>
                <a:latin typeface="DecimaWE Rg" panose="02000000000000000000" pitchFamily="2" charset="0"/>
              </a:rPr>
              <a:t>biologici </a:t>
            </a:r>
            <a:endParaRPr lang="it-IT" b="1" dirty="0" smtClean="0">
              <a:solidFill>
                <a:srgbClr val="0070C0"/>
              </a:solidFill>
              <a:latin typeface="DecimaWE Rg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70C0"/>
                </a:solidFill>
                <a:latin typeface="DecimaWE Rg" panose="02000000000000000000" pitchFamily="2" charset="0"/>
              </a:rPr>
              <a:t>3.276 </a:t>
            </a:r>
            <a:r>
              <a:rPr lang="it-IT" b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campioni </a:t>
            </a:r>
            <a:r>
              <a:rPr lang="it-IT" b="1" dirty="0">
                <a:solidFill>
                  <a:srgbClr val="0070C0"/>
                </a:solidFill>
                <a:latin typeface="DecimaWE Rg" panose="02000000000000000000" pitchFamily="2" charset="0"/>
              </a:rPr>
              <a:t>aerobiologici di </a:t>
            </a:r>
            <a:r>
              <a:rPr lang="it-IT" b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pollini</a:t>
            </a:r>
          </a:p>
          <a:p>
            <a:r>
              <a:rPr lang="it-IT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A queste analisi si aggiungono </a:t>
            </a:r>
            <a:r>
              <a:rPr lang="it-IT" b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le misure in campo e le attività </a:t>
            </a:r>
            <a:r>
              <a:rPr lang="it-IT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della</a:t>
            </a:r>
            <a:r>
              <a:rPr lang="it-IT" b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 Marine </a:t>
            </a:r>
            <a:r>
              <a:rPr lang="it-IT" b="1" dirty="0" err="1" smtClean="0">
                <a:solidFill>
                  <a:srgbClr val="0070C0"/>
                </a:solidFill>
                <a:latin typeface="DecimaWE Rg" panose="02000000000000000000" pitchFamily="2" charset="0"/>
              </a:rPr>
              <a:t>Strategy</a:t>
            </a:r>
            <a:endParaRPr lang="it-IT" b="1" dirty="0">
              <a:solidFill>
                <a:srgbClr val="0070C0"/>
              </a:solidFill>
              <a:latin typeface="DecimaWE Rg" panose="02000000000000000000" pitchFamily="2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864" y="5264727"/>
            <a:ext cx="4578845" cy="13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95661"/>
            <a:ext cx="4435434" cy="107721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2. 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Supporto Tecnico Istruttorio </a:t>
            </a:r>
            <a:r>
              <a:rPr lang="it-IT" sz="2000" b="1" dirty="0">
                <a:solidFill>
                  <a:srgbClr val="000000"/>
                </a:solidFill>
                <a:latin typeface="DecimaWE Rg" panose="02000000000000000000" pitchFamily="2" charset="0"/>
              </a:rPr>
              <a:t>alle Autorità Competenti per le Autorizzazioni e il governo del Territorio</a:t>
            </a:r>
            <a:endParaRPr lang="it-IT" sz="2000" b="1" dirty="0">
              <a:latin typeface="DecimaWE Rg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8" y="1434619"/>
            <a:ext cx="8813744" cy="508071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314493" y="465034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DecimaWE Rg" panose="02000000000000000000" pitchFamily="2" charset="0"/>
              </a:rPr>
              <a:t>1473</a:t>
            </a:r>
          </a:p>
        </p:txBody>
      </p:sp>
      <p:sp>
        <p:nvSpPr>
          <p:cNvPr id="7" name="Rettangolo 6"/>
          <p:cNvSpPr/>
          <p:nvPr/>
        </p:nvSpPr>
        <p:spPr>
          <a:xfrm>
            <a:off x="5775342" y="1612840"/>
            <a:ext cx="3157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DecimaWE Rg" panose="02000000000000000000" pitchFamily="2" charset="0"/>
              </a:rPr>
              <a:t>In media negli ultimi anni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DecimaWE Rg" panose="02000000000000000000" pitchFamily="2" charset="0"/>
              </a:rPr>
              <a:t>più di 2.000 pareri/supporti tecnici all’anno 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DecimaWE Rg" panose="02000000000000000000" pitchFamily="2" charset="0"/>
              </a:rPr>
              <a:t>a favore delle autorità competenti</a:t>
            </a:r>
            <a:endParaRPr lang="it-IT" sz="2400" dirty="0">
              <a:solidFill>
                <a:schemeClr val="accent2">
                  <a:lumMod val="75000"/>
                </a:schemeClr>
              </a:solidFill>
              <a:latin typeface="DecimaWE Rg" panose="02000000000000000000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86068" y="5121177"/>
            <a:ext cx="3157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i="1" dirty="0" smtClean="0">
                <a:solidFill>
                  <a:srgbClr val="0070C0"/>
                </a:solidFill>
                <a:latin typeface="DecimaWE Rg" panose="02000000000000000000" pitchFamily="2" charset="0"/>
              </a:rPr>
              <a:t>… 5 al giorno</a:t>
            </a:r>
            <a:endParaRPr lang="it-IT" sz="3600" b="1" dirty="0">
              <a:solidFill>
                <a:srgbClr val="0070C0"/>
              </a:solidFill>
              <a:latin typeface="DecimaWE Rg" panose="02000000000000000000" pitchFamily="2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1288026" y="4542503"/>
            <a:ext cx="7855974" cy="5786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98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95661"/>
            <a:ext cx="4435434" cy="107721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2. 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Supporto Tecnico Istruttorio </a:t>
            </a:r>
            <a:r>
              <a:rPr lang="it-IT" sz="2000" b="1" dirty="0">
                <a:solidFill>
                  <a:srgbClr val="000000"/>
                </a:solidFill>
                <a:latin typeface="DecimaWE Rg" panose="02000000000000000000" pitchFamily="2" charset="0"/>
              </a:rPr>
              <a:t>alle Autorità Competenti per le Autorizzazioni e il governo del Territorio</a:t>
            </a:r>
            <a:endParaRPr lang="it-IT" sz="2000" b="1" dirty="0">
              <a:latin typeface="DecimaWE Rg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7" y="1685357"/>
            <a:ext cx="8433026" cy="46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80939"/>
            <a:ext cx="4435434" cy="1384995"/>
          </a:xfrm>
          <a:prstGeom prst="rect">
            <a:avLst/>
          </a:prstGeom>
          <a:solidFill>
            <a:srgbClr val="F5B07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3. </a:t>
            </a:r>
            <a:r>
              <a:rPr lang="it-IT" sz="2400" b="1" dirty="0">
                <a:solidFill>
                  <a:srgbClr val="000000"/>
                </a:solidFill>
                <a:latin typeface="DecimaWE Rg" panose="02000000000000000000" pitchFamily="2" charset="0"/>
              </a:rPr>
              <a:t>Attività ispettive,  di controllo, </a:t>
            </a:r>
            <a:r>
              <a:rPr lang="it-IT" sz="2000" b="1" dirty="0">
                <a:solidFill>
                  <a:srgbClr val="000000"/>
                </a:solidFill>
                <a:latin typeface="DecimaWE Rg" panose="02000000000000000000" pitchFamily="2" charset="0"/>
              </a:rPr>
              <a:t>di verifica  ed altre azioni per il ripristino della conformità alla normativa ambientale</a:t>
            </a:r>
            <a:endParaRPr lang="it-IT" sz="2000" dirty="0">
              <a:latin typeface="DecimaWE Rg" panose="0200000000000000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6" y="1626088"/>
            <a:ext cx="8727967" cy="499083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792866" y="1973609"/>
            <a:ext cx="3768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 smtClean="0">
                <a:solidFill>
                  <a:schemeClr val="accent2">
                    <a:lumMod val="75000"/>
                  </a:schemeClr>
                </a:solidFill>
                <a:latin typeface="DecimaWE Rg" panose="02000000000000000000" pitchFamily="2" charset="0"/>
              </a:rPr>
              <a:t>Nel 2022: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i="1" dirty="0" smtClean="0">
                <a:solidFill>
                  <a:schemeClr val="accent2">
                    <a:lumMod val="75000"/>
                  </a:schemeClr>
                </a:solidFill>
                <a:latin typeface="DecimaWE Rg" panose="02000000000000000000" pitchFamily="2" charset="0"/>
              </a:rPr>
              <a:t>333 aziende controllate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i="1" dirty="0" smtClean="0">
                <a:solidFill>
                  <a:schemeClr val="accent2">
                    <a:lumMod val="75000"/>
                  </a:schemeClr>
                </a:solidFill>
                <a:latin typeface="DecimaWE Rg" panose="02000000000000000000" pitchFamily="2" charset="0"/>
              </a:rPr>
              <a:t>4.000 campioni analizzati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99697" y="6577079"/>
            <a:ext cx="8585487" cy="365125"/>
          </a:xfrm>
        </p:spPr>
        <p:txBody>
          <a:bodyPr/>
          <a:lstStyle/>
          <a:p>
            <a:r>
              <a:rPr lang="en-US" dirty="0" err="1" smtClean="0"/>
              <a:t>Palmanova</a:t>
            </a:r>
            <a:r>
              <a:rPr lang="en-US" dirty="0" smtClean="0"/>
              <a:t>, 12 </a:t>
            </a:r>
            <a:r>
              <a:rPr lang="en-US" dirty="0" err="1" smtClean="0"/>
              <a:t>settembre</a:t>
            </a:r>
            <a:r>
              <a:rPr lang="en-US" dirty="0" smtClean="0"/>
              <a:t> 2023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636699" y="280939"/>
            <a:ext cx="4435434" cy="830997"/>
          </a:xfrm>
          <a:prstGeom prst="rect">
            <a:avLst/>
          </a:prstGeom>
          <a:solidFill>
            <a:srgbClr val="F5B07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La fisica ambientale:</a:t>
            </a:r>
          </a:p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DecimaWE Rg" panose="02000000000000000000" pitchFamily="2" charset="0"/>
              </a:rPr>
              <a:t>Rumore e Radiazioni</a:t>
            </a:r>
            <a:endParaRPr lang="it-IT" sz="2000" dirty="0">
              <a:latin typeface="DecimaWE Rg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7" y="1602658"/>
            <a:ext cx="8646233" cy="484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PA_FVG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19073</TotalTime>
  <Words>589</Words>
  <Application>Microsoft Office PowerPoint</Application>
  <PresentationFormat>Presentazione su schermo (4:3)</PresentationFormat>
  <Paragraphs>85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DecimaWE Rg</vt:lpstr>
      <vt:lpstr>Trebuchet MS</vt:lpstr>
      <vt:lpstr>Wingdings</vt:lpstr>
      <vt:lpstr>ARPA_FVG</vt:lpstr>
      <vt:lpstr>2_Personalizza struttura</vt:lpstr>
      <vt:lpstr>1_Personalizza struttura</vt:lpstr>
      <vt:lpstr>Personalizza struttura</vt:lpstr>
      <vt:lpstr>Presentazione ARPA 12 settembre 2023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alessandro</dc:creator>
  <cp:lastModifiedBy>Miorini Beatrice</cp:lastModifiedBy>
  <cp:revision>1211</cp:revision>
  <cp:lastPrinted>2021-08-04T10:27:15Z</cp:lastPrinted>
  <dcterms:created xsi:type="dcterms:W3CDTF">2017-01-18T11:22:49Z</dcterms:created>
  <dcterms:modified xsi:type="dcterms:W3CDTF">2023-09-11T17:32:08Z</dcterms:modified>
</cp:coreProperties>
</file>